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236" d="100"/>
          <a:sy n="236" d="100"/>
        </p:scale>
        <p:origin x="144" y="1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10.09.24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Jörg Peter Müller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Politik, </a:t>
            </a:r>
            <a:r>
              <a:rPr kumimoji="0" lang="de-DE" altLang="de-DE" sz="800" b="0" i="0" u="none" strike="noStrike" cap="none" normalizeH="0" baseline="0" dirty="0" err="1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policy</a:t>
            </a: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, </a:t>
            </a:r>
            <a:r>
              <a:rPr kumimoji="0" lang="de-DE" altLang="de-DE" sz="800" b="0" i="0" u="none" strike="noStrike" cap="none" normalizeH="0" baseline="0" dirty="0" err="1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polity</a:t>
            </a: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, </a:t>
            </a:r>
            <a:r>
              <a:rPr kumimoji="0" lang="de-DE" altLang="de-DE" sz="800" b="0" i="0" u="none" strike="noStrike" cap="none" normalizeH="0" baseline="0" dirty="0" err="1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politics</a:t>
            </a: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, Macht</a:t>
            </a:r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Was ist Politik?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523599" y="2547126"/>
            <a:ext cx="2520000" cy="30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Abstimmung im Klassenrat,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Bürgerbegehren,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Demonstration,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Debatte im Bundestag,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Abstimmung über Gesetze,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…</a:t>
            </a:r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224FCB1D-5BDF-E567-A27A-429FA8417730}"/>
              </a:ext>
            </a:extLst>
          </p:cNvPr>
          <p:cNvSpPr txBox="1"/>
          <p:nvPr/>
        </p:nvSpPr>
        <p:spPr>
          <a:xfrm>
            <a:off x="523599" y="1089025"/>
            <a:ext cx="2592000" cy="107996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b="1" dirty="0"/>
              <a:t>Prozesse der Politik</a:t>
            </a:r>
          </a:p>
          <a:p>
            <a:r>
              <a:rPr lang="de-DE" sz="1600" dirty="0"/>
              <a:t>Verhandlung, Entscheidung und Durchsetzung, z.</a:t>
            </a:r>
            <a:r>
              <a:rPr lang="de-DE" sz="1600" spc="-200" dirty="0"/>
              <a:t> </a:t>
            </a:r>
            <a:r>
              <a:rPr lang="de-DE" sz="1600" dirty="0"/>
              <a:t>B.:</a:t>
            </a:r>
          </a:p>
          <a:p>
            <a:pPr algn="ctr"/>
            <a:endParaRPr lang="de-DE" sz="1600" b="1" dirty="0"/>
          </a:p>
        </p:txBody>
      </p:sp>
      <p:sp>
        <p:nvSpPr>
          <p:cNvPr id="12" name="Textfeld an/aus">
            <a:extLst>
              <a:ext uri="{FF2B5EF4-FFF2-40B4-BE49-F238E27FC236}">
                <a16:creationId xmlns:a16="http://schemas.microsoft.com/office/drawing/2014/main" id="{3EF24486-6891-44B6-FB96-1EF2F19120AD}"/>
              </a:ext>
            </a:extLst>
          </p:cNvPr>
          <p:cNvSpPr txBox="1"/>
          <p:nvPr/>
        </p:nvSpPr>
        <p:spPr>
          <a:xfrm>
            <a:off x="3317284" y="2547125"/>
            <a:ext cx="2520000" cy="30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Grundgesetz,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Parteien,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Wahlen,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Gemeinderat, Bürgermeister,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Landtag,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Bundestag, Bundesregierung,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Bundespräsident,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EU-Parlament,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UN,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…</a:t>
            </a:r>
          </a:p>
        </p:txBody>
      </p:sp>
      <p:sp>
        <p:nvSpPr>
          <p:cNvPr id="14" name="Textfeld an/aus">
            <a:extLst>
              <a:ext uri="{FF2B5EF4-FFF2-40B4-BE49-F238E27FC236}">
                <a16:creationId xmlns:a16="http://schemas.microsoft.com/office/drawing/2014/main" id="{30EAD916-331F-40B5-2317-D106F6319CE7}"/>
              </a:ext>
            </a:extLst>
          </p:cNvPr>
          <p:cNvSpPr txBox="1"/>
          <p:nvPr/>
        </p:nvSpPr>
        <p:spPr>
          <a:xfrm>
            <a:off x="6101713" y="2547126"/>
            <a:ext cx="2520000" cy="30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Digitalisierung in der Schule,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mehr Radwege,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bezahlbarer Wohnraum,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15 Euro Mindestlohn,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…</a:t>
            </a:r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36DDD5D8-9442-D165-745D-960A9AE73791}"/>
              </a:ext>
            </a:extLst>
          </p:cNvPr>
          <p:cNvCxnSpPr>
            <a:cxnSpLocks/>
          </p:cNvCxnSpPr>
          <p:nvPr/>
        </p:nvCxnSpPr>
        <p:spPr>
          <a:xfrm>
            <a:off x="1816022" y="2168986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an/aus">
            <a:extLst>
              <a:ext uri="{FF2B5EF4-FFF2-40B4-BE49-F238E27FC236}">
                <a16:creationId xmlns:a16="http://schemas.microsoft.com/office/drawing/2014/main" id="{6A0614EC-442A-206C-FFB5-674B4BF742E0}"/>
              </a:ext>
            </a:extLst>
          </p:cNvPr>
          <p:cNvSpPr txBox="1"/>
          <p:nvPr/>
        </p:nvSpPr>
        <p:spPr>
          <a:xfrm>
            <a:off x="3275535" y="1089025"/>
            <a:ext cx="2592000" cy="107996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b="1" dirty="0"/>
              <a:t>Struktur der Politik</a:t>
            </a:r>
          </a:p>
          <a:p>
            <a:r>
              <a:rPr lang="de-DE" sz="1600" dirty="0"/>
              <a:t>Verfassung, Institutionen, z.</a:t>
            </a:r>
            <a:r>
              <a:rPr lang="de-DE" sz="1600" spc="-200" dirty="0"/>
              <a:t> </a:t>
            </a:r>
            <a:r>
              <a:rPr lang="de-DE" sz="1600" dirty="0"/>
              <a:t>B.:</a:t>
            </a:r>
          </a:p>
          <a:p>
            <a:pPr algn="ctr"/>
            <a:endParaRPr lang="de-DE" sz="1600" b="1" dirty="0"/>
          </a:p>
        </p:txBody>
      </p: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30290885-9E70-F459-FC1E-FFA5665C5AFA}"/>
              </a:ext>
            </a:extLst>
          </p:cNvPr>
          <p:cNvSpPr txBox="1"/>
          <p:nvPr/>
        </p:nvSpPr>
        <p:spPr>
          <a:xfrm>
            <a:off x="6027471" y="1089025"/>
            <a:ext cx="2592000" cy="107996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b="1" dirty="0"/>
              <a:t>Inhalte der Politik</a:t>
            </a:r>
          </a:p>
          <a:p>
            <a:r>
              <a:rPr lang="de-DE" sz="1600" dirty="0"/>
              <a:t>Themen und Ziele, z.</a:t>
            </a:r>
            <a:r>
              <a:rPr lang="de-DE" sz="1600" spc="-200" dirty="0"/>
              <a:t> </a:t>
            </a:r>
            <a:r>
              <a:rPr lang="de-DE" sz="1600" dirty="0"/>
              <a:t>B.:</a:t>
            </a:r>
          </a:p>
          <a:p>
            <a:pPr algn="ctr"/>
            <a:endParaRPr lang="de-DE" sz="1600" b="1" dirty="0"/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822CEAB7-E412-59C1-D5B8-FBE2B8BCDC3C}"/>
              </a:ext>
            </a:extLst>
          </p:cNvPr>
          <p:cNvCxnSpPr>
            <a:cxnSpLocks/>
          </p:cNvCxnSpPr>
          <p:nvPr/>
        </p:nvCxnSpPr>
        <p:spPr>
          <a:xfrm>
            <a:off x="4567958" y="2168986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2ACB8BF7-8D68-F3B6-DB00-89B3754E9C1B}"/>
              </a:ext>
            </a:extLst>
          </p:cNvPr>
          <p:cNvCxnSpPr>
            <a:cxnSpLocks/>
          </p:cNvCxnSpPr>
          <p:nvPr/>
        </p:nvCxnSpPr>
        <p:spPr>
          <a:xfrm>
            <a:off x="7319894" y="2168986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1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1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1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1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1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1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1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1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0" fill="hold">
                      <p:stCondLst>
                        <p:cond delay="0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1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" dur="1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1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1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" dur="1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25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6" fill="hold">
                      <p:stCondLst>
                        <p:cond delay="0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1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0" dur="5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3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2" fill="hold">
                      <p:stCondLst>
                        <p:cond delay="0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1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8" dur="1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1" fill="hold">
                      <p:stCondLst>
                        <p:cond delay="0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2" dur="1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1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0" fill="hold">
                      <p:stCondLst>
                        <p:cond delay="0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3" dur="1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4" dur="5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7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6" fill="hold">
                      <p:stCondLst>
                        <p:cond delay="0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9" dur="1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0" dur="5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B05845F7-3A33-CE6E-395A-3CD6C8A792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6FB28E54-20EC-ACB6-0190-80875906D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D2CF1035-CD72-B51F-9C13-A133D2B04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Was ist Politik?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47642867-5B80-B3F7-9460-AFA3E31F63DD}"/>
              </a:ext>
            </a:extLst>
          </p:cNvPr>
          <p:cNvSpPr txBox="1"/>
          <p:nvPr/>
        </p:nvSpPr>
        <p:spPr>
          <a:xfrm>
            <a:off x="523599" y="2547126"/>
            <a:ext cx="2520000" cy="30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6D6FC14E-F5EC-3F2F-0E26-AF4A23277CAA}"/>
              </a:ext>
            </a:extLst>
          </p:cNvPr>
          <p:cNvSpPr txBox="1"/>
          <p:nvPr/>
        </p:nvSpPr>
        <p:spPr>
          <a:xfrm>
            <a:off x="523599" y="1089025"/>
            <a:ext cx="2592000" cy="107996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b="1" dirty="0"/>
          </a:p>
        </p:txBody>
      </p:sp>
      <p:sp>
        <p:nvSpPr>
          <p:cNvPr id="26" name="Textfeld an/aus">
            <a:extLst>
              <a:ext uri="{FF2B5EF4-FFF2-40B4-BE49-F238E27FC236}">
                <a16:creationId xmlns:a16="http://schemas.microsoft.com/office/drawing/2014/main" id="{7CD64433-D709-56DF-12D9-9A6097D8C0A7}"/>
              </a:ext>
            </a:extLst>
          </p:cNvPr>
          <p:cNvSpPr txBox="1"/>
          <p:nvPr/>
        </p:nvSpPr>
        <p:spPr>
          <a:xfrm>
            <a:off x="3317284" y="2547125"/>
            <a:ext cx="2520000" cy="30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7" name="Textfeld an/aus">
            <a:extLst>
              <a:ext uri="{FF2B5EF4-FFF2-40B4-BE49-F238E27FC236}">
                <a16:creationId xmlns:a16="http://schemas.microsoft.com/office/drawing/2014/main" id="{CE22E3A6-325D-B6A0-F70F-7AB9520DF4ED}"/>
              </a:ext>
            </a:extLst>
          </p:cNvPr>
          <p:cNvSpPr txBox="1"/>
          <p:nvPr/>
        </p:nvSpPr>
        <p:spPr>
          <a:xfrm>
            <a:off x="6101713" y="2547126"/>
            <a:ext cx="2520000" cy="306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437A5055-3E77-0289-8090-EE37A58B0C0F}"/>
              </a:ext>
            </a:extLst>
          </p:cNvPr>
          <p:cNvCxnSpPr>
            <a:cxnSpLocks/>
          </p:cNvCxnSpPr>
          <p:nvPr/>
        </p:nvCxnSpPr>
        <p:spPr>
          <a:xfrm>
            <a:off x="1816022" y="2168986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an/aus">
            <a:extLst>
              <a:ext uri="{FF2B5EF4-FFF2-40B4-BE49-F238E27FC236}">
                <a16:creationId xmlns:a16="http://schemas.microsoft.com/office/drawing/2014/main" id="{EAA45002-CDD3-E775-89E8-484497704626}"/>
              </a:ext>
            </a:extLst>
          </p:cNvPr>
          <p:cNvSpPr txBox="1"/>
          <p:nvPr/>
        </p:nvSpPr>
        <p:spPr>
          <a:xfrm>
            <a:off x="3275535" y="1089025"/>
            <a:ext cx="2592000" cy="107996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b="1" dirty="0"/>
          </a:p>
        </p:txBody>
      </p:sp>
      <p:sp>
        <p:nvSpPr>
          <p:cNvPr id="30" name="Textfeld an/aus">
            <a:extLst>
              <a:ext uri="{FF2B5EF4-FFF2-40B4-BE49-F238E27FC236}">
                <a16:creationId xmlns:a16="http://schemas.microsoft.com/office/drawing/2014/main" id="{3986E55B-0A4E-0DCE-8DF9-164DC98296B5}"/>
              </a:ext>
            </a:extLst>
          </p:cNvPr>
          <p:cNvSpPr txBox="1"/>
          <p:nvPr/>
        </p:nvSpPr>
        <p:spPr>
          <a:xfrm>
            <a:off x="6027471" y="1089025"/>
            <a:ext cx="2592000" cy="1079961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pPr algn="ctr"/>
            <a:endParaRPr lang="de-DE" sz="1600" b="1" dirty="0"/>
          </a:p>
        </p:txBody>
      </p: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8455700F-1D00-7C04-6B49-C1EE28E8C320}"/>
              </a:ext>
            </a:extLst>
          </p:cNvPr>
          <p:cNvCxnSpPr>
            <a:cxnSpLocks/>
          </p:cNvCxnSpPr>
          <p:nvPr/>
        </p:nvCxnSpPr>
        <p:spPr>
          <a:xfrm>
            <a:off x="4567958" y="2168986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D7B1AF63-E39D-F1C5-B4FF-0E9823FE92BE}"/>
              </a:ext>
            </a:extLst>
          </p:cNvPr>
          <p:cNvCxnSpPr>
            <a:cxnSpLocks/>
          </p:cNvCxnSpPr>
          <p:nvPr/>
        </p:nvCxnSpPr>
        <p:spPr>
          <a:xfrm>
            <a:off x="7319894" y="2168986"/>
            <a:ext cx="7154" cy="37814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103</Words>
  <Application>Microsoft Macintosh PowerPoint</Application>
  <PresentationFormat>Bildschirmpräsentation (4:3)</PresentationFormat>
  <Paragraphs>33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Was ist Politik?</vt:lpstr>
      <vt:lpstr>Was ist Politik?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207</cp:revision>
  <cp:lastPrinted>2021-09-13T08:50:51Z</cp:lastPrinted>
  <dcterms:created xsi:type="dcterms:W3CDTF">2021-09-02T06:35:54Z</dcterms:created>
  <dcterms:modified xsi:type="dcterms:W3CDTF">2024-09-10T12:55:12Z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