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microsoft.com/office/2006/relationships/ui/userCustomization" Target="userCustomization/customUI.xml"/><Relationship Id="rId1" Type="http://schemas.openxmlformats.org/officeDocument/2006/relationships/officeDocument" Target="ppt/presentation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6"/>
  </p:notesMasterIdLst>
  <p:sldIdLst>
    <p:sldId id="271" r:id="rId3"/>
    <p:sldId id="272" r:id="rId4"/>
    <p:sldId id="270" r:id="rId5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940675A-B579-460E-94D1-54222C63F5D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21" autoAdjust="0"/>
    <p:restoredTop sz="94660"/>
  </p:normalViewPr>
  <p:slideViewPr>
    <p:cSldViewPr snapToObjects="1">
      <p:cViewPr>
        <p:scale>
          <a:sx n="207" d="100"/>
          <a:sy n="207" d="100"/>
        </p:scale>
        <p:origin x="0" y="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90001" cy="90001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061056D8-F3A6-4C42-AB44-940D2AEEDAEB}" type="datetimeFigureOut">
              <a:rPr lang="de-DE" smtClean="0"/>
              <a:t>12.09.24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8217569B-DFD3-4336-901B-A73AF48B42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0671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39750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8101012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338761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8101012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45C4836-047C-4DF0-B6B7-4D00CFFD85F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0730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089025"/>
            <a:ext cx="3866860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089025"/>
            <a:ext cx="38671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0642098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538979"/>
            <a:ext cx="386686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538979"/>
            <a:ext cx="386715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extplatzhalter 4">
            <a:extLst>
              <a:ext uri="{FF2B5EF4-FFF2-40B4-BE49-F238E27FC236}">
                <a16:creationId xmlns:a16="http://schemas.microsoft.com/office/drawing/2014/main" id="{76CD0BE6-F59A-4F31-9D10-AECAE6D5E0B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085326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>
          <p15:clr>
            <a:srgbClr val="FBAE40"/>
          </p15:clr>
        </p15:guide>
        <p15:guide id="2" pos="2993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2516187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089025"/>
            <a:ext cx="25209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089025"/>
            <a:ext cx="2516188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0664006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 userDrawn="1">
          <p15:clr>
            <a:srgbClr val="FBAE40"/>
          </p15:clr>
        </p15:guide>
        <p15:guide id="2" pos="3674" userDrawn="1">
          <p15:clr>
            <a:srgbClr val="FBAE40"/>
          </p15:clr>
        </p15:guide>
        <p15:guide id="3" pos="2086" userDrawn="1">
          <p15:clr>
            <a:srgbClr val="FBAE40"/>
          </p15:clr>
        </p15:guide>
        <p15:guide id="4" pos="3844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2516187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538979"/>
            <a:ext cx="2520950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538979"/>
            <a:ext cx="2516188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83A848C3-17C1-4C05-92F4-86AA5A0103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21433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>
          <p15:clr>
            <a:srgbClr val="FBAE40"/>
          </p15:clr>
        </p15:guide>
        <p15:guide id="2" pos="3674">
          <p15:clr>
            <a:srgbClr val="FBAE40"/>
          </p15:clr>
        </p15:guide>
        <p15:guide id="3" pos="2086">
          <p15:clr>
            <a:srgbClr val="FBAE40"/>
          </p15:clr>
        </p15:guide>
        <p15:guide id="4" pos="384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ite2_Impress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1747240B-16F2-41E4-BB1E-43CE4053D065}"/>
              </a:ext>
            </a:extLst>
          </p:cNvPr>
          <p:cNvSpPr txBox="1"/>
          <p:nvPr userDrawn="1"/>
        </p:nvSpPr>
        <p:spPr>
          <a:xfrm>
            <a:off x="522289" y="1268976"/>
            <a:ext cx="3870322" cy="225002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© Ernst Klett Verlag GmbH, Stuttgart 2024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Rechte vorbehalten.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www.klett.de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Hinweise zum Einsatz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Folien dürfen bearbeitet werden. Die leere Abschlussfolie eignet sich als Kopiervorlage.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Wir wünschen Ihnen einen guten Unterrichtsverlauf.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Mit freundlichen Grüßen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Ihre Redaktion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818ACF9-4368-4102-AACA-45E30030817E}"/>
              </a:ext>
            </a:extLst>
          </p:cNvPr>
          <p:cNvSpPr txBox="1"/>
          <p:nvPr userDrawn="1"/>
        </p:nvSpPr>
        <p:spPr>
          <a:xfrm>
            <a:off x="4751388" y="1268976"/>
            <a:ext cx="3870323" cy="494926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Autoren: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 Sven Christoffer, Helmut Heimbach, Dr. Peter Offergeld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2E303B2-B860-4C67-ABE6-7F3A1E8BCDFE}"/>
              </a:ext>
            </a:extLst>
          </p:cNvPr>
          <p:cNvSpPr txBox="1"/>
          <p:nvPr userDrawn="1"/>
        </p:nvSpPr>
        <p:spPr>
          <a:xfrm>
            <a:off x="522289" y="4041674"/>
            <a:ext cx="3870322" cy="145735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800" b="0" i="0" u="none" strike="noStrike" cap="none" normalizeH="0" baseline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Arial" charset="0"/>
              </a:rPr>
              <a:t>Verschlagwortung: Hanse, Fernhandel</a:t>
            </a:r>
          </a:p>
        </p:txBody>
      </p:sp>
    </p:spTree>
    <p:extLst>
      <p:ext uri="{BB962C8B-B14F-4D97-AF65-F5344CB8AC3E}">
        <p14:creationId xmlns:p14="http://schemas.microsoft.com/office/powerpoint/2010/main" val="13499362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  <p15:guide id="3" orient="horz" pos="799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e 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EF847A-25E1-455E-B2D7-FA3B5093412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43000" y="1122363"/>
            <a:ext cx="6858000" cy="866621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Leere Seite</a:t>
            </a:r>
          </a:p>
        </p:txBody>
      </p:sp>
    </p:spTree>
    <p:extLst>
      <p:ext uri="{BB962C8B-B14F-4D97-AF65-F5344CB8AC3E}">
        <p14:creationId xmlns:p14="http://schemas.microsoft.com/office/powerpoint/2010/main" val="625531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/>
          <p:cNvSpPr txBox="1">
            <a:spLocks noChangeArrowheads="1"/>
          </p:cNvSpPr>
          <p:nvPr userDrawn="1"/>
        </p:nvSpPr>
        <p:spPr bwMode="auto">
          <a:xfrm>
            <a:off x="2771980" y="98963"/>
            <a:ext cx="5853773" cy="18000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800" dirty="0">
                <a:solidFill>
                  <a:srgbClr val="191300"/>
                </a:solidFill>
              </a:rPr>
              <a:t>Tafelbild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0" dirty="0">
                <a:solidFill>
                  <a:srgbClr val="000000"/>
                </a:solidFill>
              </a:rPr>
              <a:t> Folie </a:t>
            </a:r>
            <a:fld id="{F1DB7DA3-33F8-4691-A484-53B09D790FEA}" type="slidenum">
              <a:rPr lang="de-DE" altLang="de-DE" sz="800" b="0" smtClean="0">
                <a:solidFill>
                  <a:srgbClr val="000000"/>
                </a:solidFill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altLang="de-DE" sz="800" b="0" dirty="0">
                <a:solidFill>
                  <a:srgbClr val="000000"/>
                </a:solidFill>
              </a:rPr>
              <a:t> von 3</a:t>
            </a:r>
            <a:endParaRPr lang="de-DE" altLang="de-DE" sz="800" dirty="0">
              <a:solidFill>
                <a:srgbClr val="191300"/>
              </a:solidFill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altLang="de-DE" sz="800" dirty="0">
              <a:solidFill>
                <a:srgbClr val="191300"/>
              </a:solidFill>
            </a:endParaRPr>
          </a:p>
        </p:txBody>
      </p:sp>
      <p:pic>
        <p:nvPicPr>
          <p:cNvPr id="7" name="Grafik 3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00" y="6261862"/>
            <a:ext cx="9151200" cy="605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6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127" y="6395439"/>
            <a:ext cx="936625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7">
            <a:extLst>
              <a:ext uri="{FF2B5EF4-FFF2-40B4-BE49-F238E27FC236}">
                <a16:creationId xmlns:a16="http://schemas.microsoft.com/office/drawing/2014/main" id="{42C53F4E-F96A-4492-A6E1-747F610DB99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39750" y="6640512"/>
            <a:ext cx="6934200" cy="1800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de-DE" altLang="de-DE" sz="800" dirty="0">
                <a:solidFill>
                  <a:srgbClr val="000000"/>
                </a:solidFill>
              </a:rPr>
              <a:t>© Ernst Klett Verlag GmbH, Stuttgart 2024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800" dirty="0">
                <a:solidFill>
                  <a:srgbClr val="000000"/>
                </a:solidFill>
              </a:rPr>
              <a:t>www.klett.de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105F085-277D-45AC-8ECE-956391346D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2287" y="1089275"/>
            <a:ext cx="8099425" cy="5128963"/>
          </a:xfrm>
          <a:prstGeom prst="rect">
            <a:avLst/>
          </a:prstGeom>
          <a:ln w="12700">
            <a:solidFill>
              <a:schemeClr val="bg2"/>
            </a:solidFill>
          </a:ln>
        </p:spPr>
        <p:txBody>
          <a:bodyPr vert="horz" lIns="90000" tIns="46800" rIns="90000" bIns="4680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itelplatzhalter 3">
            <a:extLst>
              <a:ext uri="{FF2B5EF4-FFF2-40B4-BE49-F238E27FC236}">
                <a16:creationId xmlns:a16="http://schemas.microsoft.com/office/drawing/2014/main" id="{8E8AA701-41B4-4B79-86C6-27896195F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4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519666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7" r:id="rId2"/>
    <p:sldLayoutId id="2147483655" r:id="rId3"/>
    <p:sldLayoutId id="2147483658" r:id="rId4"/>
    <p:sldLayoutId id="2147483656" r:id="rId5"/>
    <p:sldLayoutId id="2147483659" r:id="rId6"/>
    <p:sldLayoutId id="2147483653" r:id="rId7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358775" indent="-180975" algn="l" defTabSz="914400" rtl="0" eaLnBrk="1" latinLnBrk="0" hangingPunct="1">
        <a:lnSpc>
          <a:spcPct val="110000"/>
        </a:lnSpc>
        <a:spcBef>
          <a:spcPts val="0"/>
        </a:spcBef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9" userDrawn="1">
          <p15:clr>
            <a:srgbClr val="F26B43"/>
          </p15:clr>
        </p15:guide>
        <p15:guide id="3" pos="5431" userDrawn="1">
          <p15:clr>
            <a:srgbClr val="F26B43"/>
          </p15:clr>
        </p15:guide>
        <p15:guide id="4" orient="horz" pos="346" userDrawn="1">
          <p15:clr>
            <a:srgbClr val="F26B43"/>
          </p15:clr>
        </p15:guide>
        <p15:guide id="5" orient="horz" pos="3917" userDrawn="1">
          <p15:clr>
            <a:srgbClr val="F26B43"/>
          </p15:clr>
        </p15:guide>
        <p15:guide id="6" orient="horz" pos="68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1776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intergrund">
            <a:extLst>
              <a:ext uri="{FF2B5EF4-FFF2-40B4-BE49-F238E27FC236}">
                <a16:creationId xmlns:a16="http://schemas.microsoft.com/office/drawing/2014/main" id="{37641FAF-3561-E929-6903-EDE0C6957FA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3" name="Pfeil: weiter">
            <a:extLst>
              <a:ext uri="{FF2B5EF4-FFF2-40B4-BE49-F238E27FC236}">
                <a16:creationId xmlns:a16="http://schemas.microsoft.com/office/drawing/2014/main" id="{07AC277D-39F4-10CB-2199-1717DAE16A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2" name="Titel 1 Impuls">
            <a:extLst>
              <a:ext uri="{FF2B5EF4-FFF2-40B4-BE49-F238E27FC236}">
                <a16:creationId xmlns:a16="http://schemas.microsoft.com/office/drawing/2014/main" id="{E0ECA558-E0D7-BDB8-7AF9-0F457DE4D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152" y="549274"/>
            <a:ext cx="8100000" cy="539751"/>
          </a:xfrm>
        </p:spPr>
        <p:txBody>
          <a:bodyPr/>
          <a:lstStyle/>
          <a:p>
            <a:r>
              <a:rPr lang="de-DE" dirty="0"/>
              <a:t>Fernhandel zur Zeit der Hanse</a:t>
            </a:r>
          </a:p>
        </p:txBody>
      </p:sp>
      <p:sp>
        <p:nvSpPr>
          <p:cNvPr id="10" name="Textfeld an/aus">
            <a:extLst>
              <a:ext uri="{FF2B5EF4-FFF2-40B4-BE49-F238E27FC236}">
                <a16:creationId xmlns:a16="http://schemas.microsoft.com/office/drawing/2014/main" id="{6BF2C94F-5E23-8B13-0EEF-223395341D95}"/>
              </a:ext>
            </a:extLst>
          </p:cNvPr>
          <p:cNvSpPr txBox="1"/>
          <p:nvPr/>
        </p:nvSpPr>
        <p:spPr>
          <a:xfrm>
            <a:off x="1873152" y="1241241"/>
            <a:ext cx="5400000" cy="360005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dirty="0"/>
              <a:t>Fernhandel: einträglich, aber riskant</a:t>
            </a:r>
          </a:p>
        </p:txBody>
      </p:sp>
      <p:sp>
        <p:nvSpPr>
          <p:cNvPr id="11" name="Textfeld an/aus">
            <a:extLst>
              <a:ext uri="{FF2B5EF4-FFF2-40B4-BE49-F238E27FC236}">
                <a16:creationId xmlns:a16="http://schemas.microsoft.com/office/drawing/2014/main" id="{3203DAFB-08C1-8E94-1F51-3F7EE64DD671}"/>
              </a:ext>
            </a:extLst>
          </p:cNvPr>
          <p:cNvSpPr txBox="1"/>
          <p:nvPr/>
        </p:nvSpPr>
        <p:spPr>
          <a:xfrm>
            <a:off x="1873152" y="2090052"/>
            <a:ext cx="5400000" cy="1116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12./13. Jahrhundert</a:t>
            </a:r>
          </a:p>
          <a:p>
            <a:pPr algn="ctr"/>
            <a:r>
              <a:rPr lang="de-DE" sz="1600" dirty="0"/>
              <a:t>Gründung von Kaufmannsvereinigungen mit Niederlassungen an Nord- und Ostsee zum gemeinsamen Schutz der Handelswege</a:t>
            </a:r>
          </a:p>
        </p:txBody>
      </p:sp>
      <p:sp>
        <p:nvSpPr>
          <p:cNvPr id="7" name="Textfeld an/aus">
            <a:extLst>
              <a:ext uri="{FF2B5EF4-FFF2-40B4-BE49-F238E27FC236}">
                <a16:creationId xmlns:a16="http://schemas.microsoft.com/office/drawing/2014/main" id="{224FCB1D-5BDF-E567-A27A-429FA8417730}"/>
              </a:ext>
            </a:extLst>
          </p:cNvPr>
          <p:cNvSpPr txBox="1"/>
          <p:nvPr/>
        </p:nvSpPr>
        <p:spPr>
          <a:xfrm>
            <a:off x="1873152" y="3681104"/>
            <a:ext cx="5400000" cy="86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Auflösung im Zuge des Dreißigjährigen Krieges </a:t>
            </a:r>
            <a:br>
              <a:rPr lang="de-DE" sz="1600" dirty="0"/>
            </a:br>
            <a:r>
              <a:rPr lang="de-DE" sz="1600" dirty="0"/>
              <a:t>(17. Jh.)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(Vorrechte lassen sich nicht mehr durchsetzen)</a:t>
            </a:r>
          </a:p>
        </p:txBody>
      </p: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5CA905EE-7410-3941-0086-91BABCC3C5B9}"/>
              </a:ext>
            </a:extLst>
          </p:cNvPr>
          <p:cNvCxnSpPr>
            <a:cxnSpLocks/>
            <a:stCxn id="10" idx="2"/>
            <a:endCxn id="11" idx="0"/>
          </p:cNvCxnSpPr>
          <p:nvPr/>
        </p:nvCxnSpPr>
        <p:spPr>
          <a:xfrm>
            <a:off x="4573152" y="1601246"/>
            <a:ext cx="0" cy="488806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9E59612E-83B8-4881-4F69-BFBF8666A5FB}"/>
              </a:ext>
            </a:extLst>
          </p:cNvPr>
          <p:cNvCxnSpPr>
            <a:cxnSpLocks/>
            <a:stCxn id="11" idx="2"/>
            <a:endCxn id="7" idx="0"/>
          </p:cNvCxnSpPr>
          <p:nvPr/>
        </p:nvCxnSpPr>
        <p:spPr>
          <a:xfrm>
            <a:off x="4573152" y="3206052"/>
            <a:ext cx="0" cy="475052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1147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1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1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5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1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3" dur="5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8" grpId="0" animBg="1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 Impuls">
            <a:extLst>
              <a:ext uri="{FF2B5EF4-FFF2-40B4-BE49-F238E27FC236}">
                <a16:creationId xmlns:a16="http://schemas.microsoft.com/office/drawing/2014/main" id="{3ECF85E8-EC24-20CD-B0B7-344C23B984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152" y="549274"/>
            <a:ext cx="8100000" cy="539751"/>
          </a:xfrm>
        </p:spPr>
        <p:txBody>
          <a:bodyPr/>
          <a:lstStyle/>
          <a:p>
            <a:r>
              <a:rPr lang="de-DE" dirty="0"/>
              <a:t>Fernhandel zur Zeit der Hanse</a:t>
            </a:r>
          </a:p>
        </p:txBody>
      </p:sp>
      <p:sp>
        <p:nvSpPr>
          <p:cNvPr id="7" name="Textfeld an/aus">
            <a:extLst>
              <a:ext uri="{FF2B5EF4-FFF2-40B4-BE49-F238E27FC236}">
                <a16:creationId xmlns:a16="http://schemas.microsoft.com/office/drawing/2014/main" id="{F58E2A6F-F4A0-69E2-7658-2DA59BF7BC7F}"/>
              </a:ext>
            </a:extLst>
          </p:cNvPr>
          <p:cNvSpPr txBox="1"/>
          <p:nvPr/>
        </p:nvSpPr>
        <p:spPr>
          <a:xfrm>
            <a:off x="1873152" y="1241241"/>
            <a:ext cx="5400000" cy="360005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endParaRPr lang="de-DE" sz="1600" dirty="0"/>
          </a:p>
        </p:txBody>
      </p:sp>
      <p:sp>
        <p:nvSpPr>
          <p:cNvPr id="9" name="Textfeld an/aus">
            <a:extLst>
              <a:ext uri="{FF2B5EF4-FFF2-40B4-BE49-F238E27FC236}">
                <a16:creationId xmlns:a16="http://schemas.microsoft.com/office/drawing/2014/main" id="{6CECF29E-1090-8E93-D6A4-D72B93576EEC}"/>
              </a:ext>
            </a:extLst>
          </p:cNvPr>
          <p:cNvSpPr txBox="1"/>
          <p:nvPr/>
        </p:nvSpPr>
        <p:spPr>
          <a:xfrm>
            <a:off x="1873152" y="2090052"/>
            <a:ext cx="5400000" cy="1116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endParaRPr lang="de-DE" sz="1600" dirty="0"/>
          </a:p>
        </p:txBody>
      </p:sp>
      <p:sp>
        <p:nvSpPr>
          <p:cNvPr id="15" name="Textfeld an/aus">
            <a:extLst>
              <a:ext uri="{FF2B5EF4-FFF2-40B4-BE49-F238E27FC236}">
                <a16:creationId xmlns:a16="http://schemas.microsoft.com/office/drawing/2014/main" id="{DD54F946-632D-DE81-8EBA-A97264D20212}"/>
              </a:ext>
            </a:extLst>
          </p:cNvPr>
          <p:cNvSpPr txBox="1"/>
          <p:nvPr/>
        </p:nvSpPr>
        <p:spPr>
          <a:xfrm>
            <a:off x="1873152" y="3681104"/>
            <a:ext cx="5400000" cy="86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dirty="0"/>
          </a:p>
        </p:txBody>
      </p: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D81B0B4F-A95B-46D9-CEA7-9FCD34E2BBDE}"/>
              </a:ext>
            </a:extLst>
          </p:cNvPr>
          <p:cNvCxnSpPr>
            <a:cxnSpLocks/>
            <a:stCxn id="7" idx="2"/>
            <a:endCxn id="9" idx="0"/>
          </p:cNvCxnSpPr>
          <p:nvPr/>
        </p:nvCxnSpPr>
        <p:spPr>
          <a:xfrm>
            <a:off x="4573152" y="1601246"/>
            <a:ext cx="0" cy="488806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mit Pfeil 25">
            <a:extLst>
              <a:ext uri="{FF2B5EF4-FFF2-40B4-BE49-F238E27FC236}">
                <a16:creationId xmlns:a16="http://schemas.microsoft.com/office/drawing/2014/main" id="{92B6E3D6-B3F3-1C0B-86F6-9E6CB7348CA9}"/>
              </a:ext>
            </a:extLst>
          </p:cNvPr>
          <p:cNvCxnSpPr>
            <a:cxnSpLocks/>
            <a:stCxn id="9" idx="2"/>
            <a:endCxn id="15" idx="0"/>
          </p:cNvCxnSpPr>
          <p:nvPr/>
        </p:nvCxnSpPr>
        <p:spPr>
          <a:xfrm>
            <a:off x="4573152" y="3206052"/>
            <a:ext cx="0" cy="475052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7291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AA8B73B0-4FDE-9A2F-CD2E-6BA151FADEE9}"/>
              </a:ext>
            </a:extLst>
          </p:cNvPr>
          <p:cNvSpPr txBox="1"/>
          <p:nvPr/>
        </p:nvSpPr>
        <p:spPr>
          <a:xfrm>
            <a:off x="5377543" y="1371600"/>
            <a:ext cx="0" cy="0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none" lIns="90000" tIns="46800" rIns="90000" bIns="46800" rtlCol="0">
            <a:noAutofit/>
          </a:bodyPr>
          <a:lstStyle/>
          <a:p>
            <a:pPr marL="179388" indent="-179388" algn="l">
              <a:buFont typeface="Arial" panose="020B0604020202020204" pitchFamily="34" charset="0"/>
              <a:buChar char="•"/>
            </a:pP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2304627429"/>
      </p:ext>
    </p:extLst>
  </p:cSld>
  <p:clrMapOvr>
    <a:masterClrMapping/>
  </p:clrMapOvr>
</p:sld>
</file>

<file path=ppt/theme/theme1.xml><?xml version="1.0" encoding="utf-8"?>
<a:theme xmlns:a="http://schemas.openxmlformats.org/drawingml/2006/main" name="Klett_Tafelbilder_Inhalt">
  <a:themeElements>
    <a:clrScheme name="Benutzerdefiniert 2">
      <a:dk1>
        <a:sysClr val="windowText" lastClr="000000"/>
      </a:dk1>
      <a:lt1>
        <a:sysClr val="window" lastClr="FFFFFF"/>
      </a:lt1>
      <a:dk2>
        <a:srgbClr val="77ABDD"/>
      </a:dk2>
      <a:lt2>
        <a:srgbClr val="5F5F5F"/>
      </a:lt2>
      <a:accent1>
        <a:srgbClr val="63C3D1"/>
      </a:accent1>
      <a:accent2>
        <a:srgbClr val="79C299"/>
      </a:accent2>
      <a:accent3>
        <a:srgbClr val="ACCF79"/>
      </a:accent3>
      <a:accent4>
        <a:srgbClr val="ECE768"/>
      </a:accent4>
      <a:accent5>
        <a:srgbClr val="F8AE4C"/>
      </a:accent5>
      <a:accent6>
        <a:srgbClr val="EE717F"/>
      </a:accent6>
      <a:hlink>
        <a:srgbClr val="0563C1"/>
      </a:hlink>
      <a:folHlink>
        <a:srgbClr val="954F72"/>
      </a:folHlink>
    </a:clrScheme>
    <a:fontScheme name="Klet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12700">
          <a:solidFill>
            <a:schemeClr val="bg2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bg2"/>
          </a:solidFill>
          <a:headEnd type="none" w="med" len="med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12700">
          <a:solidFill>
            <a:schemeClr val="bg2"/>
          </a:solidFill>
        </a:ln>
      </a:spPr>
      <a:bodyPr wrap="square" lIns="90000" tIns="46800" rIns="90000" bIns="46800" rtlCol="0">
        <a:noAutofit/>
      </a:bodyPr>
      <a:lstStyle>
        <a:defPPr marL="179388" indent="-179388" algn="l">
          <a:buFont typeface="Arial" panose="020B0604020202020204" pitchFamily="34" charset="0"/>
          <a:buChar char="•"/>
          <a:defRPr sz="1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afelbilder_Klett_Vorlage_2021-10-12.potx" id="{07630FB8-37CC-4B1A-A69E-60ED5211D45D}" vid="{FF1E3251-A210-4127-81D8-168C57D83F22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56</Words>
  <Application>Microsoft Macintosh PowerPoint</Application>
  <PresentationFormat>Bildschirmpräsentation (4:3)</PresentationFormat>
  <Paragraphs>8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Symbol</vt:lpstr>
      <vt:lpstr>Klett_Tafelbilder_Inhalt</vt:lpstr>
      <vt:lpstr>Benutzerdefiniertes Design</vt:lpstr>
      <vt:lpstr>Fernhandel zur Zeit der Hanse</vt:lpstr>
      <vt:lpstr>Fernhandel zur Zeit der Hanse</vt:lpstr>
      <vt:lpstr>PowerPoint-Präsentation</vt:lpstr>
    </vt:vector>
  </TitlesOfParts>
  <Company>Ernst Klett Verlag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Ernst Klett Verlag GmbH</dc:creator>
  <cp:lastModifiedBy>Dirk Haupt</cp:lastModifiedBy>
  <cp:revision>203</cp:revision>
  <cp:lastPrinted>2021-09-13T08:50:51Z</cp:lastPrinted>
  <dcterms:created xsi:type="dcterms:W3CDTF">2021-09-02T06:35:54Z</dcterms:created>
  <dcterms:modified xsi:type="dcterms:W3CDTF">2024-09-12T09:11:29Z</dcterms:modified>
</cp:coreProperties>
</file>

<file path=userCustomization/customUI.xml><?xml version="1.0" encoding="utf-8"?>
<mso:customUI xmlns:mso="http://schemas.microsoft.com/office/2006/01/customui">
  <mso:ribbon>
    <mso:qat>
      <mso:documentControls>
        <mso:control idQ="mso:ViewSlideMasterView" visible="true"/>
        <mso:control idQ="mso:GuidesShowHide" visible="true"/>
        <mso:control idQ="mso:ViewGridlinesPowerPoint" visible="true"/>
        <mso:control idQ="mso:ViewRulerPowerPoint" visible="true"/>
      </mso:documentControls>
    </mso:qat>
  </mso:ribbon>
</mso:customUI>
</file>