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161" d="100"/>
          <a:sy n="161" d="100"/>
        </p:scale>
        <p:origin x="576" y="-168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10.09.24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Klaus Leinen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Römer, Antike, Hochkultur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Was brachten die Römer den Besiegten?</a:t>
            </a:r>
          </a:p>
        </p:txBody>
      </p:sp>
      <p:sp>
        <p:nvSpPr>
          <p:cNvPr id="10" name="Textfeld an/aus">
            <a:extLst>
              <a:ext uri="{FF2B5EF4-FFF2-40B4-BE49-F238E27FC236}">
                <a16:creationId xmlns:a16="http://schemas.microsoft.com/office/drawing/2014/main" id="{6BF2C94F-5E23-8B13-0EEF-223395341D95}"/>
              </a:ext>
            </a:extLst>
          </p:cNvPr>
          <p:cNvSpPr txBox="1"/>
          <p:nvPr/>
        </p:nvSpPr>
        <p:spPr>
          <a:xfrm>
            <a:off x="2700039" y="1648066"/>
            <a:ext cx="1800000" cy="1800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r>
              <a:rPr lang="de-DE" sz="1600" b="1" dirty="0"/>
              <a:t>Kalender der frühen römischen Republik</a:t>
            </a:r>
          </a:p>
        </p:txBody>
      </p:sp>
      <p:sp>
        <p:nvSpPr>
          <p:cNvPr id="11" name="Textfeld an/aus">
            <a:extLst>
              <a:ext uri="{FF2B5EF4-FFF2-40B4-BE49-F238E27FC236}">
                <a16:creationId xmlns:a16="http://schemas.microsoft.com/office/drawing/2014/main" id="{3203DAFB-08C1-8E94-1F51-3F7EE64DD671}"/>
              </a:ext>
            </a:extLst>
          </p:cNvPr>
          <p:cNvSpPr txBox="1"/>
          <p:nvPr/>
        </p:nvSpPr>
        <p:spPr>
          <a:xfrm>
            <a:off x="4031994" y="1233757"/>
            <a:ext cx="4593758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b="1" dirty="0"/>
              <a:t>XI </a:t>
            </a:r>
            <a:r>
              <a:rPr lang="de-DE" sz="1600" b="1" dirty="0" err="1"/>
              <a:t>Januarius</a:t>
            </a:r>
            <a:r>
              <a:rPr lang="de-DE" sz="1600" b="1" dirty="0"/>
              <a:t> </a:t>
            </a:r>
            <a:r>
              <a:rPr lang="de-DE" sz="1400" dirty="0"/>
              <a:t>nach dem Gott Ianus</a:t>
            </a:r>
          </a:p>
        </p:txBody>
      </p:sp>
      <p:sp>
        <p:nvSpPr>
          <p:cNvPr id="9" name="Textfeld an/aus">
            <a:extLst>
              <a:ext uri="{FF2B5EF4-FFF2-40B4-BE49-F238E27FC236}">
                <a16:creationId xmlns:a16="http://schemas.microsoft.com/office/drawing/2014/main" id="{FE623FF9-92E1-62E0-A84F-239A7948D447}"/>
              </a:ext>
            </a:extLst>
          </p:cNvPr>
          <p:cNvSpPr txBox="1"/>
          <p:nvPr/>
        </p:nvSpPr>
        <p:spPr>
          <a:xfrm>
            <a:off x="4572000" y="1757221"/>
            <a:ext cx="4049713" cy="53975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b="1" dirty="0"/>
              <a:t>XII </a:t>
            </a:r>
            <a:r>
              <a:rPr lang="de-DE" sz="1600" b="1" dirty="0" err="1"/>
              <a:t>Februarius</a:t>
            </a:r>
            <a:r>
              <a:rPr lang="de-DE" sz="1600" b="1" dirty="0"/>
              <a:t> </a:t>
            </a:r>
            <a:r>
              <a:rPr lang="de-DE" sz="1400" dirty="0"/>
              <a:t>Sühne- und Reinheitsfest am Ende des Jahres</a:t>
            </a:r>
          </a:p>
        </p:txBody>
      </p:sp>
      <p:sp>
        <p:nvSpPr>
          <p:cNvPr id="13" name="Textfeld an/aus">
            <a:extLst>
              <a:ext uri="{FF2B5EF4-FFF2-40B4-BE49-F238E27FC236}">
                <a16:creationId xmlns:a16="http://schemas.microsoft.com/office/drawing/2014/main" id="{F3AACA83-0CC5-D9EA-3E2F-99F02CA12A9D}"/>
              </a:ext>
            </a:extLst>
          </p:cNvPr>
          <p:cNvSpPr txBox="1"/>
          <p:nvPr/>
        </p:nvSpPr>
        <p:spPr>
          <a:xfrm>
            <a:off x="4643963" y="2460437"/>
            <a:ext cx="3981789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b="1" dirty="0"/>
              <a:t>I Martius </a:t>
            </a:r>
            <a:r>
              <a:rPr lang="de-DE" sz="1400" dirty="0"/>
              <a:t>nach dem Kriegsgott Mars</a:t>
            </a:r>
          </a:p>
        </p:txBody>
      </p:sp>
      <p:sp>
        <p:nvSpPr>
          <p:cNvPr id="14" name="Textfeld an/aus">
            <a:extLst>
              <a:ext uri="{FF2B5EF4-FFF2-40B4-BE49-F238E27FC236}">
                <a16:creationId xmlns:a16="http://schemas.microsoft.com/office/drawing/2014/main" id="{54DD7B81-52DF-55D7-5EED-EE46CB3D3661}"/>
              </a:ext>
            </a:extLst>
          </p:cNvPr>
          <p:cNvSpPr txBox="1"/>
          <p:nvPr/>
        </p:nvSpPr>
        <p:spPr>
          <a:xfrm>
            <a:off x="4500039" y="2983902"/>
            <a:ext cx="4121674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b="1" dirty="0"/>
              <a:t>II </a:t>
            </a:r>
            <a:r>
              <a:rPr lang="de-DE" sz="1600" b="1" dirty="0" err="1"/>
              <a:t>Aprilis</a:t>
            </a:r>
            <a:r>
              <a:rPr lang="de-DE" sz="1600" b="1" dirty="0"/>
              <a:t> </a:t>
            </a:r>
            <a:r>
              <a:rPr lang="de-DE" sz="1400" dirty="0"/>
              <a:t>„die Sonne liebend“; „aufblühend“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55BF8383-7898-4768-6E97-AA23BDFC5EED}"/>
              </a:ext>
            </a:extLst>
          </p:cNvPr>
          <p:cNvSpPr txBox="1"/>
          <p:nvPr/>
        </p:nvSpPr>
        <p:spPr>
          <a:xfrm>
            <a:off x="4313664" y="3507366"/>
            <a:ext cx="4312087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b="1" dirty="0"/>
              <a:t>IV Junius </a:t>
            </a:r>
            <a:r>
              <a:rPr lang="de-DE" sz="1400" dirty="0"/>
              <a:t>nach der Göttin Juno (Geburt und Ehe)</a:t>
            </a:r>
          </a:p>
        </p:txBody>
      </p:sp>
      <p:sp>
        <p:nvSpPr>
          <p:cNvPr id="16" name="Textfeld an/aus">
            <a:extLst>
              <a:ext uri="{FF2B5EF4-FFF2-40B4-BE49-F238E27FC236}">
                <a16:creationId xmlns:a16="http://schemas.microsoft.com/office/drawing/2014/main" id="{225F0555-B3FA-D04F-B049-3A5475872696}"/>
              </a:ext>
            </a:extLst>
          </p:cNvPr>
          <p:cNvSpPr txBox="1"/>
          <p:nvPr/>
        </p:nvSpPr>
        <p:spPr>
          <a:xfrm>
            <a:off x="1061961" y="1233757"/>
            <a:ext cx="2095016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r"/>
            <a:r>
              <a:rPr lang="de-DE" sz="1600" b="1" dirty="0" err="1"/>
              <a:t>December</a:t>
            </a:r>
            <a:r>
              <a:rPr lang="de-DE" sz="1600" b="1" dirty="0"/>
              <a:t> X</a:t>
            </a:r>
            <a:endParaRPr lang="de-DE" sz="1400" dirty="0"/>
          </a:p>
        </p:txBody>
      </p:sp>
      <p:sp>
        <p:nvSpPr>
          <p:cNvPr id="17" name="Textfeld an/aus">
            <a:extLst>
              <a:ext uri="{FF2B5EF4-FFF2-40B4-BE49-F238E27FC236}">
                <a16:creationId xmlns:a16="http://schemas.microsoft.com/office/drawing/2014/main" id="{338DF89A-B296-8EEB-C4A5-D41B4C3C5CFB}"/>
              </a:ext>
            </a:extLst>
          </p:cNvPr>
          <p:cNvSpPr txBox="1"/>
          <p:nvPr/>
        </p:nvSpPr>
        <p:spPr>
          <a:xfrm>
            <a:off x="1061961" y="1778999"/>
            <a:ext cx="1638078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r"/>
            <a:r>
              <a:rPr lang="de-DE" sz="1600" b="1" dirty="0"/>
              <a:t>November IX</a:t>
            </a:r>
            <a:endParaRPr lang="de-DE" sz="1400" dirty="0"/>
          </a:p>
        </p:txBody>
      </p:sp>
      <p:sp>
        <p:nvSpPr>
          <p:cNvPr id="19" name="Textfeld an/aus">
            <a:extLst>
              <a:ext uri="{FF2B5EF4-FFF2-40B4-BE49-F238E27FC236}">
                <a16:creationId xmlns:a16="http://schemas.microsoft.com/office/drawing/2014/main" id="{7BDB2D36-4E27-4D9C-4A5F-8E6C3A0E94B4}"/>
              </a:ext>
            </a:extLst>
          </p:cNvPr>
          <p:cNvSpPr txBox="1"/>
          <p:nvPr/>
        </p:nvSpPr>
        <p:spPr>
          <a:xfrm>
            <a:off x="1061960" y="2324241"/>
            <a:ext cx="1530017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r"/>
            <a:r>
              <a:rPr lang="de-DE" sz="1600" b="1" dirty="0" err="1"/>
              <a:t>October</a:t>
            </a:r>
            <a:r>
              <a:rPr lang="de-DE" sz="1600" b="1" dirty="0"/>
              <a:t> VIII</a:t>
            </a:r>
            <a:endParaRPr lang="de-DE" sz="1400" dirty="0"/>
          </a:p>
        </p:txBody>
      </p:sp>
      <p:sp>
        <p:nvSpPr>
          <p:cNvPr id="26" name="Textfeld an/aus">
            <a:extLst>
              <a:ext uri="{FF2B5EF4-FFF2-40B4-BE49-F238E27FC236}">
                <a16:creationId xmlns:a16="http://schemas.microsoft.com/office/drawing/2014/main" id="{69935404-5A9C-5112-7542-256CB0086B35}"/>
              </a:ext>
            </a:extLst>
          </p:cNvPr>
          <p:cNvSpPr txBox="1"/>
          <p:nvPr/>
        </p:nvSpPr>
        <p:spPr>
          <a:xfrm>
            <a:off x="1061961" y="2869483"/>
            <a:ext cx="1638078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r"/>
            <a:r>
              <a:rPr lang="de-DE" sz="1600" b="1" dirty="0"/>
              <a:t>September VII</a:t>
            </a:r>
            <a:endParaRPr lang="de-DE" sz="1400" dirty="0"/>
          </a:p>
        </p:txBody>
      </p: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F3BE0170-8D46-1176-3B8C-BD4620EC5BD6}"/>
              </a:ext>
            </a:extLst>
          </p:cNvPr>
          <p:cNvSpPr txBox="1"/>
          <p:nvPr/>
        </p:nvSpPr>
        <p:spPr>
          <a:xfrm>
            <a:off x="1061961" y="3414725"/>
            <a:ext cx="1890022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r"/>
            <a:r>
              <a:rPr lang="de-DE" sz="1600" b="1" dirty="0" err="1"/>
              <a:t>Sextilis</a:t>
            </a:r>
            <a:r>
              <a:rPr lang="de-DE" sz="1600" b="1" dirty="0"/>
              <a:t> VI</a:t>
            </a:r>
            <a:endParaRPr lang="de-DE" sz="1400" dirty="0"/>
          </a:p>
        </p:txBody>
      </p:sp>
      <p:sp>
        <p:nvSpPr>
          <p:cNvPr id="28" name="Textfeld an/aus">
            <a:extLst>
              <a:ext uri="{FF2B5EF4-FFF2-40B4-BE49-F238E27FC236}">
                <a16:creationId xmlns:a16="http://schemas.microsoft.com/office/drawing/2014/main" id="{3B943675-0D39-9507-F7EB-657F870A3268}"/>
              </a:ext>
            </a:extLst>
          </p:cNvPr>
          <p:cNvSpPr txBox="1"/>
          <p:nvPr/>
        </p:nvSpPr>
        <p:spPr>
          <a:xfrm>
            <a:off x="2591977" y="3959966"/>
            <a:ext cx="1275077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r"/>
            <a:r>
              <a:rPr lang="de-DE" sz="1600" b="1" dirty="0" err="1"/>
              <a:t>Quintilis</a:t>
            </a:r>
            <a:r>
              <a:rPr lang="de-DE" sz="1600" b="1" dirty="0"/>
              <a:t> V</a:t>
            </a:r>
            <a:endParaRPr lang="de-DE" sz="1400" dirty="0"/>
          </a:p>
        </p:txBody>
      </p:sp>
      <p:sp>
        <p:nvSpPr>
          <p:cNvPr id="29" name="Textfeld an/aus">
            <a:extLst>
              <a:ext uri="{FF2B5EF4-FFF2-40B4-BE49-F238E27FC236}">
                <a16:creationId xmlns:a16="http://schemas.microsoft.com/office/drawing/2014/main" id="{41D27331-4F39-FD2B-EA4C-FEB8A7DA158D}"/>
              </a:ext>
            </a:extLst>
          </p:cNvPr>
          <p:cNvSpPr txBox="1"/>
          <p:nvPr/>
        </p:nvSpPr>
        <p:spPr>
          <a:xfrm>
            <a:off x="1061960" y="4574282"/>
            <a:ext cx="1890022" cy="74702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400" dirty="0"/>
              <a:t>ab 8 n. Chr.: Augustus, zu Ehren des ersten Kaisers</a:t>
            </a:r>
          </a:p>
        </p:txBody>
      </p:sp>
      <p:sp>
        <p:nvSpPr>
          <p:cNvPr id="30" name="Textfeld an/aus">
            <a:extLst>
              <a:ext uri="{FF2B5EF4-FFF2-40B4-BE49-F238E27FC236}">
                <a16:creationId xmlns:a16="http://schemas.microsoft.com/office/drawing/2014/main" id="{F6BEE49E-F50F-2FBF-3B42-7FB7A3BAB14C}"/>
              </a:ext>
            </a:extLst>
          </p:cNvPr>
          <p:cNvSpPr txBox="1"/>
          <p:nvPr/>
        </p:nvSpPr>
        <p:spPr>
          <a:xfrm>
            <a:off x="3201910" y="4574282"/>
            <a:ext cx="3170110" cy="74702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400" dirty="0"/>
              <a:t>Zählmonat: </a:t>
            </a:r>
            <a:r>
              <a:rPr lang="de-DE" sz="1400" dirty="0" err="1"/>
              <a:t>quintus</a:t>
            </a:r>
            <a:r>
              <a:rPr lang="de-DE" sz="1400" dirty="0"/>
              <a:t> = der fünfte </a:t>
            </a:r>
            <a:br>
              <a:rPr lang="de-DE" sz="1400" dirty="0"/>
            </a:br>
            <a:r>
              <a:rPr lang="de-DE" sz="1400" dirty="0"/>
              <a:t>ab 44 v. Chr.: Julius, zu Ehren des Julius Caesar</a:t>
            </a:r>
          </a:p>
        </p:txBody>
      </p:sp>
      <p:sp>
        <p:nvSpPr>
          <p:cNvPr id="31" name="Textfeld an/aus">
            <a:extLst>
              <a:ext uri="{FF2B5EF4-FFF2-40B4-BE49-F238E27FC236}">
                <a16:creationId xmlns:a16="http://schemas.microsoft.com/office/drawing/2014/main" id="{46ABF2C0-97E0-DAF9-B3CA-5B0476EE5818}"/>
              </a:ext>
            </a:extLst>
          </p:cNvPr>
          <p:cNvSpPr txBox="1"/>
          <p:nvPr/>
        </p:nvSpPr>
        <p:spPr>
          <a:xfrm>
            <a:off x="1061960" y="5488682"/>
            <a:ext cx="7563792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400" dirty="0" err="1"/>
              <a:t>quinque</a:t>
            </a:r>
            <a:r>
              <a:rPr lang="de-DE" sz="1400" dirty="0"/>
              <a:t> = fünf, sex = sechs, </a:t>
            </a:r>
            <a:r>
              <a:rPr lang="de-DE" sz="1400" dirty="0" err="1"/>
              <a:t>septem</a:t>
            </a:r>
            <a:r>
              <a:rPr lang="de-DE" sz="1400" dirty="0"/>
              <a:t> = sieben, </a:t>
            </a:r>
            <a:r>
              <a:rPr lang="de-DE" sz="1400" dirty="0" err="1"/>
              <a:t>octo</a:t>
            </a:r>
            <a:r>
              <a:rPr lang="de-DE" sz="1400" dirty="0"/>
              <a:t> = acht, </a:t>
            </a:r>
            <a:r>
              <a:rPr lang="de-DE" sz="1400" dirty="0" err="1"/>
              <a:t>novem</a:t>
            </a:r>
            <a:r>
              <a:rPr lang="de-DE" sz="1400" dirty="0"/>
              <a:t> = neun, </a:t>
            </a:r>
            <a:r>
              <a:rPr lang="de-DE" sz="1400" dirty="0" err="1"/>
              <a:t>decem</a:t>
            </a:r>
            <a:r>
              <a:rPr lang="de-DE" sz="1400" dirty="0"/>
              <a:t> = zehn</a:t>
            </a:r>
          </a:p>
        </p:txBody>
      </p: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03F908F3-1AF9-0936-453B-7D24DD06F0E2}"/>
              </a:ext>
            </a:extLst>
          </p:cNvPr>
          <p:cNvCxnSpPr/>
          <p:nvPr/>
        </p:nvCxnSpPr>
        <p:spPr>
          <a:xfrm>
            <a:off x="1511966" y="3774725"/>
            <a:ext cx="0" cy="79955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28CCB9A9-BC7A-3C52-4573-1A12E1595D0E}"/>
              </a:ext>
            </a:extLst>
          </p:cNvPr>
          <p:cNvCxnSpPr>
            <a:cxnSpLocks/>
          </p:cNvCxnSpPr>
          <p:nvPr/>
        </p:nvCxnSpPr>
        <p:spPr>
          <a:xfrm>
            <a:off x="3491988" y="4319966"/>
            <a:ext cx="0" cy="254316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1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1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1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9" dur="5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1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5" dur="5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intergrund">
            <a:extLst>
              <a:ext uri="{FF2B5EF4-FFF2-40B4-BE49-F238E27FC236}">
                <a16:creationId xmlns:a16="http://schemas.microsoft.com/office/drawing/2014/main" id="{4DC739B3-16B0-EA9A-4FE0-A910C9B2B32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2343B87D-D894-DE28-127A-FF8FFF03FBC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D69468A8-399C-A2E0-8FF0-7B9FFEBB1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Was brachten die Römer den Besiegten?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2B938F2D-3780-5926-7409-CDA070E81A43}"/>
              </a:ext>
            </a:extLst>
          </p:cNvPr>
          <p:cNvSpPr txBox="1"/>
          <p:nvPr/>
        </p:nvSpPr>
        <p:spPr>
          <a:xfrm>
            <a:off x="2700039" y="1648066"/>
            <a:ext cx="1800000" cy="1800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endParaRPr lang="de-DE" sz="1600" b="1" dirty="0"/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20B06221-DEE9-9E29-4FF2-A029E503B262}"/>
              </a:ext>
            </a:extLst>
          </p:cNvPr>
          <p:cNvSpPr txBox="1"/>
          <p:nvPr/>
        </p:nvSpPr>
        <p:spPr>
          <a:xfrm>
            <a:off x="4031994" y="1233757"/>
            <a:ext cx="4593758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26" name="Textfeld an/aus">
            <a:extLst>
              <a:ext uri="{FF2B5EF4-FFF2-40B4-BE49-F238E27FC236}">
                <a16:creationId xmlns:a16="http://schemas.microsoft.com/office/drawing/2014/main" id="{ECFBBAA1-BD0E-6672-01CE-A65C34764E2F}"/>
              </a:ext>
            </a:extLst>
          </p:cNvPr>
          <p:cNvSpPr txBox="1"/>
          <p:nvPr/>
        </p:nvSpPr>
        <p:spPr>
          <a:xfrm>
            <a:off x="4572000" y="1757221"/>
            <a:ext cx="4049713" cy="53975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20B36E4E-6FF3-1828-693D-4678B37D1911}"/>
              </a:ext>
            </a:extLst>
          </p:cNvPr>
          <p:cNvSpPr txBox="1"/>
          <p:nvPr/>
        </p:nvSpPr>
        <p:spPr>
          <a:xfrm>
            <a:off x="4643963" y="2460437"/>
            <a:ext cx="3981789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28" name="Textfeld an/aus">
            <a:extLst>
              <a:ext uri="{FF2B5EF4-FFF2-40B4-BE49-F238E27FC236}">
                <a16:creationId xmlns:a16="http://schemas.microsoft.com/office/drawing/2014/main" id="{C4BCD1EC-AF48-74EE-4ADC-DB13C1D74A4B}"/>
              </a:ext>
            </a:extLst>
          </p:cNvPr>
          <p:cNvSpPr txBox="1"/>
          <p:nvPr/>
        </p:nvSpPr>
        <p:spPr>
          <a:xfrm>
            <a:off x="4500039" y="2983902"/>
            <a:ext cx="4121674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29" name="Textfeld an/aus">
            <a:extLst>
              <a:ext uri="{FF2B5EF4-FFF2-40B4-BE49-F238E27FC236}">
                <a16:creationId xmlns:a16="http://schemas.microsoft.com/office/drawing/2014/main" id="{BA59029B-A1AA-598C-FB96-474BF7280530}"/>
              </a:ext>
            </a:extLst>
          </p:cNvPr>
          <p:cNvSpPr txBox="1"/>
          <p:nvPr/>
        </p:nvSpPr>
        <p:spPr>
          <a:xfrm>
            <a:off x="4313664" y="3507366"/>
            <a:ext cx="4312087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30" name="Textfeld an/aus">
            <a:extLst>
              <a:ext uri="{FF2B5EF4-FFF2-40B4-BE49-F238E27FC236}">
                <a16:creationId xmlns:a16="http://schemas.microsoft.com/office/drawing/2014/main" id="{77C05F20-D8E7-F7BF-1DE0-840970961175}"/>
              </a:ext>
            </a:extLst>
          </p:cNvPr>
          <p:cNvSpPr txBox="1"/>
          <p:nvPr/>
        </p:nvSpPr>
        <p:spPr>
          <a:xfrm>
            <a:off x="1061961" y="1233757"/>
            <a:ext cx="2095016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r"/>
            <a:endParaRPr lang="de-DE" sz="1400" dirty="0"/>
          </a:p>
        </p:txBody>
      </p:sp>
      <p:sp>
        <p:nvSpPr>
          <p:cNvPr id="31" name="Textfeld an/aus">
            <a:extLst>
              <a:ext uri="{FF2B5EF4-FFF2-40B4-BE49-F238E27FC236}">
                <a16:creationId xmlns:a16="http://schemas.microsoft.com/office/drawing/2014/main" id="{C21BA4B3-AD0A-F593-6D1C-DDAAC63E619E}"/>
              </a:ext>
            </a:extLst>
          </p:cNvPr>
          <p:cNvSpPr txBox="1"/>
          <p:nvPr/>
        </p:nvSpPr>
        <p:spPr>
          <a:xfrm>
            <a:off x="1061961" y="1778999"/>
            <a:ext cx="1638078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r"/>
            <a:endParaRPr lang="de-DE" sz="1400" dirty="0"/>
          </a:p>
        </p:txBody>
      </p:sp>
      <p:sp>
        <p:nvSpPr>
          <p:cNvPr id="32" name="Textfeld an/aus">
            <a:extLst>
              <a:ext uri="{FF2B5EF4-FFF2-40B4-BE49-F238E27FC236}">
                <a16:creationId xmlns:a16="http://schemas.microsoft.com/office/drawing/2014/main" id="{A4D423FF-D3B6-1EF1-FC84-AC8A580C9794}"/>
              </a:ext>
            </a:extLst>
          </p:cNvPr>
          <p:cNvSpPr txBox="1"/>
          <p:nvPr/>
        </p:nvSpPr>
        <p:spPr>
          <a:xfrm>
            <a:off x="1061960" y="2324241"/>
            <a:ext cx="1530017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r"/>
            <a:endParaRPr lang="de-DE" sz="1400" dirty="0"/>
          </a:p>
        </p:txBody>
      </p:sp>
      <p:sp>
        <p:nvSpPr>
          <p:cNvPr id="33" name="Textfeld an/aus">
            <a:extLst>
              <a:ext uri="{FF2B5EF4-FFF2-40B4-BE49-F238E27FC236}">
                <a16:creationId xmlns:a16="http://schemas.microsoft.com/office/drawing/2014/main" id="{611A11D8-09BD-1368-BCA2-B6A8066B54C3}"/>
              </a:ext>
            </a:extLst>
          </p:cNvPr>
          <p:cNvSpPr txBox="1"/>
          <p:nvPr/>
        </p:nvSpPr>
        <p:spPr>
          <a:xfrm>
            <a:off x="1061961" y="2869483"/>
            <a:ext cx="1638078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r"/>
            <a:endParaRPr lang="de-DE" sz="1400" dirty="0"/>
          </a:p>
        </p:txBody>
      </p:sp>
      <p:sp>
        <p:nvSpPr>
          <p:cNvPr id="34" name="Textfeld an/aus">
            <a:extLst>
              <a:ext uri="{FF2B5EF4-FFF2-40B4-BE49-F238E27FC236}">
                <a16:creationId xmlns:a16="http://schemas.microsoft.com/office/drawing/2014/main" id="{149D39F4-7E5F-4EC1-EEFB-3472A8F87809}"/>
              </a:ext>
            </a:extLst>
          </p:cNvPr>
          <p:cNvSpPr txBox="1"/>
          <p:nvPr/>
        </p:nvSpPr>
        <p:spPr>
          <a:xfrm>
            <a:off x="1061961" y="3414725"/>
            <a:ext cx="1890022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r"/>
            <a:endParaRPr lang="de-DE" sz="1400" dirty="0"/>
          </a:p>
        </p:txBody>
      </p:sp>
      <p:sp>
        <p:nvSpPr>
          <p:cNvPr id="35" name="Textfeld an/aus">
            <a:extLst>
              <a:ext uri="{FF2B5EF4-FFF2-40B4-BE49-F238E27FC236}">
                <a16:creationId xmlns:a16="http://schemas.microsoft.com/office/drawing/2014/main" id="{FE2CDC6D-5AF1-5980-DE8A-88CB33F5E810}"/>
              </a:ext>
            </a:extLst>
          </p:cNvPr>
          <p:cNvSpPr txBox="1"/>
          <p:nvPr/>
        </p:nvSpPr>
        <p:spPr>
          <a:xfrm>
            <a:off x="2591977" y="3959966"/>
            <a:ext cx="1275077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r"/>
            <a:endParaRPr lang="de-DE" sz="1400" dirty="0"/>
          </a:p>
        </p:txBody>
      </p:sp>
      <p:sp>
        <p:nvSpPr>
          <p:cNvPr id="36" name="Textfeld an/aus">
            <a:extLst>
              <a:ext uri="{FF2B5EF4-FFF2-40B4-BE49-F238E27FC236}">
                <a16:creationId xmlns:a16="http://schemas.microsoft.com/office/drawing/2014/main" id="{851C8D49-A9CE-7991-705E-775F3666244C}"/>
              </a:ext>
            </a:extLst>
          </p:cNvPr>
          <p:cNvSpPr txBox="1"/>
          <p:nvPr/>
        </p:nvSpPr>
        <p:spPr>
          <a:xfrm>
            <a:off x="1061960" y="4574282"/>
            <a:ext cx="1890022" cy="74702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37" name="Textfeld an/aus">
            <a:extLst>
              <a:ext uri="{FF2B5EF4-FFF2-40B4-BE49-F238E27FC236}">
                <a16:creationId xmlns:a16="http://schemas.microsoft.com/office/drawing/2014/main" id="{441DCB4A-A435-C4B0-E5E4-44D0F3DE8AC1}"/>
              </a:ext>
            </a:extLst>
          </p:cNvPr>
          <p:cNvSpPr txBox="1"/>
          <p:nvPr/>
        </p:nvSpPr>
        <p:spPr>
          <a:xfrm>
            <a:off x="3201910" y="4574282"/>
            <a:ext cx="3170110" cy="74702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sp>
        <p:nvSpPr>
          <p:cNvPr id="38" name="Textfeld an/aus">
            <a:extLst>
              <a:ext uri="{FF2B5EF4-FFF2-40B4-BE49-F238E27FC236}">
                <a16:creationId xmlns:a16="http://schemas.microsoft.com/office/drawing/2014/main" id="{2DE8F042-28E2-9941-36DB-BE9867A47CC5}"/>
              </a:ext>
            </a:extLst>
          </p:cNvPr>
          <p:cNvSpPr txBox="1"/>
          <p:nvPr/>
        </p:nvSpPr>
        <p:spPr>
          <a:xfrm>
            <a:off x="1061960" y="5488682"/>
            <a:ext cx="7563792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400" dirty="0"/>
          </a:p>
        </p:txBody>
      </p: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C6553E7B-0D0E-D12D-E19A-DEFFD66A15FA}"/>
              </a:ext>
            </a:extLst>
          </p:cNvPr>
          <p:cNvCxnSpPr/>
          <p:nvPr/>
        </p:nvCxnSpPr>
        <p:spPr>
          <a:xfrm>
            <a:off x="1511966" y="3774725"/>
            <a:ext cx="0" cy="79955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ABC1F509-4995-B00C-71C2-CE76C0938125}"/>
              </a:ext>
            </a:extLst>
          </p:cNvPr>
          <p:cNvCxnSpPr>
            <a:cxnSpLocks/>
          </p:cNvCxnSpPr>
          <p:nvPr/>
        </p:nvCxnSpPr>
        <p:spPr>
          <a:xfrm>
            <a:off x="3491988" y="4319966"/>
            <a:ext cx="0" cy="254316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131</Words>
  <Application>Microsoft Macintosh PowerPoint</Application>
  <PresentationFormat>Bildschirmpräsentation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Was brachten die Römer den Besiegten?</vt:lpstr>
      <vt:lpstr>Was brachten die Römer den Besiegten?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204</cp:revision>
  <cp:lastPrinted>2021-09-13T08:50:51Z</cp:lastPrinted>
  <dcterms:created xsi:type="dcterms:W3CDTF">2021-09-02T06:35:54Z</dcterms:created>
  <dcterms:modified xsi:type="dcterms:W3CDTF">2024-09-10T15:36:42Z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