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3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99" autoAdjust="0"/>
    <p:restoredTop sz="94660"/>
  </p:normalViewPr>
  <p:slideViewPr>
    <p:cSldViewPr snapToObjects="1">
      <p:cViewPr varScale="1">
        <p:scale>
          <a:sx n="112" d="100"/>
          <a:sy n="112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16.02.2023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Ernst Klett Verlag GmbH, Stuttgart 2023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Quellennachweis: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Abbildung: Jens Krause, Leipzig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Quelle, Darstellung, Sachquelle, Textquelle, Bildquelle, Historiker, Geschichte, Tafelbild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+mn-lt"/>
              </a:rPr>
              <a:t>Verwendete Assets (ID): </a:t>
            </a:r>
            <a:r>
              <a:rPr lang="de-DE" sz="8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3757230, 3757231 </a:t>
            </a:r>
            <a:endParaRPr kumimoji="0" lang="de-DE" altLang="de-DE" sz="8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2023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intergrund">
            <a:extLst>
              <a:ext uri="{FF2B5EF4-FFF2-40B4-BE49-F238E27FC236}">
                <a16:creationId xmlns:a16="http://schemas.microsoft.com/office/drawing/2014/main" id="{5C5BE33A-24EC-F0C8-73C6-A09724F275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extfeld">
            <a:extLst>
              <a:ext uri="{FF2B5EF4-FFF2-40B4-BE49-F238E27FC236}">
                <a16:creationId xmlns:a16="http://schemas.microsoft.com/office/drawing/2014/main" id="{0C2CFE7F-2C83-BF53-43DD-32AA6FF0247F}"/>
              </a:ext>
            </a:extLst>
          </p:cNvPr>
          <p:cNvSpPr txBox="1"/>
          <p:nvPr/>
        </p:nvSpPr>
        <p:spPr>
          <a:xfrm>
            <a:off x="2459162" y="2691463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7" name="Textfeld">
            <a:extLst>
              <a:ext uri="{FF2B5EF4-FFF2-40B4-BE49-F238E27FC236}">
                <a16:creationId xmlns:a16="http://schemas.microsoft.com/office/drawing/2014/main" id="{E9A4E837-C632-5A7C-FA2C-F1F4DE8D67D1}"/>
              </a:ext>
            </a:extLst>
          </p:cNvPr>
          <p:cNvSpPr txBox="1"/>
          <p:nvPr/>
        </p:nvSpPr>
        <p:spPr>
          <a:xfrm>
            <a:off x="2456974" y="3278211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8" name="Textfeld">
            <a:extLst>
              <a:ext uri="{FF2B5EF4-FFF2-40B4-BE49-F238E27FC236}">
                <a16:creationId xmlns:a16="http://schemas.microsoft.com/office/drawing/2014/main" id="{E825208B-8815-3B3D-5154-2503EDC9305B}"/>
              </a:ext>
            </a:extLst>
          </p:cNvPr>
          <p:cNvSpPr txBox="1"/>
          <p:nvPr/>
        </p:nvSpPr>
        <p:spPr>
          <a:xfrm>
            <a:off x="2456974" y="3862233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10" name="Textfeld">
            <a:extLst>
              <a:ext uri="{FF2B5EF4-FFF2-40B4-BE49-F238E27FC236}">
                <a16:creationId xmlns:a16="http://schemas.microsoft.com/office/drawing/2014/main" id="{0C6797F0-B4B9-504C-E4FD-F1AB436587BF}"/>
              </a:ext>
            </a:extLst>
          </p:cNvPr>
          <p:cNvSpPr txBox="1"/>
          <p:nvPr/>
        </p:nvSpPr>
        <p:spPr>
          <a:xfrm>
            <a:off x="2456974" y="4447618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16" name="Textfeld">
            <a:extLst>
              <a:ext uri="{FF2B5EF4-FFF2-40B4-BE49-F238E27FC236}">
                <a16:creationId xmlns:a16="http://schemas.microsoft.com/office/drawing/2014/main" id="{72C3E759-4399-DD36-36CF-4D56E8F4971C}"/>
              </a:ext>
            </a:extLst>
          </p:cNvPr>
          <p:cNvSpPr txBox="1"/>
          <p:nvPr/>
        </p:nvSpPr>
        <p:spPr>
          <a:xfrm>
            <a:off x="2460354" y="5031383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15" name="Pfeil: weiter">
            <a:extLst>
              <a:ext uri="{FF2B5EF4-FFF2-40B4-BE49-F238E27FC236}">
                <a16:creationId xmlns:a16="http://schemas.microsoft.com/office/drawing/2014/main" id="{9F8F6438-33E1-EC02-BB8A-7E80A77E02E2}"/>
              </a:ext>
            </a:extLst>
          </p:cNvPr>
          <p:cNvSpPr/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6" name="Textfeld">
            <a:extLst>
              <a:ext uri="{FF2B5EF4-FFF2-40B4-BE49-F238E27FC236}">
                <a16:creationId xmlns:a16="http://schemas.microsoft.com/office/drawing/2014/main" id="{4BC275BB-3B50-6851-4060-BDC990BA29D9}"/>
              </a:ext>
            </a:extLst>
          </p:cNvPr>
          <p:cNvSpPr txBox="1"/>
          <p:nvPr/>
        </p:nvSpPr>
        <p:spPr>
          <a:xfrm>
            <a:off x="5062641" y="2599256"/>
            <a:ext cx="3559072" cy="57664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r>
              <a:rPr lang="de-DE" sz="1400" dirty="0"/>
              <a:t>Historiker veröffentlichen die Ergebnisse ihrer Forschungsarbeit, z. B. in:</a:t>
            </a:r>
          </a:p>
        </p:txBody>
      </p:sp>
      <p:sp>
        <p:nvSpPr>
          <p:cNvPr id="5" name="Textfeld">
            <a:extLst>
              <a:ext uri="{FF2B5EF4-FFF2-40B4-BE49-F238E27FC236}">
                <a16:creationId xmlns:a16="http://schemas.microsoft.com/office/drawing/2014/main" id="{F519BC8D-6739-D5F2-C008-75E84D6A1948}"/>
              </a:ext>
            </a:extLst>
          </p:cNvPr>
          <p:cNvSpPr txBox="1"/>
          <p:nvPr/>
        </p:nvSpPr>
        <p:spPr>
          <a:xfrm>
            <a:off x="2816974" y="2079780"/>
            <a:ext cx="1512000" cy="354047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r>
              <a:rPr lang="de-DE" b="1" dirty="0"/>
              <a:t>Quellen</a:t>
            </a:r>
          </a:p>
        </p:txBody>
      </p:sp>
      <p:sp>
        <p:nvSpPr>
          <p:cNvPr id="6" name="Textfeld">
            <a:extLst>
              <a:ext uri="{FF2B5EF4-FFF2-40B4-BE49-F238E27FC236}">
                <a16:creationId xmlns:a16="http://schemas.microsoft.com/office/drawing/2014/main" id="{5DB06A7D-7D7E-01F5-AF49-7816863B6D60}"/>
              </a:ext>
            </a:extLst>
          </p:cNvPr>
          <p:cNvSpPr txBox="1"/>
          <p:nvPr/>
        </p:nvSpPr>
        <p:spPr>
          <a:xfrm>
            <a:off x="5012045" y="2098676"/>
            <a:ext cx="1782003" cy="354047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b="1" dirty="0"/>
              <a:t>Darstellungen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EDB4B0E-2D03-0AE9-E4D0-45174333F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62" y="1040785"/>
            <a:ext cx="1915288" cy="1411938"/>
          </a:xfrm>
          <a:prstGeom prst="rect">
            <a:avLst/>
          </a:prstGeom>
        </p:spPr>
      </p:pic>
      <p:pic>
        <p:nvPicPr>
          <p:cNvPr id="11" name="Grafik 10" descr="Ein Bild, das Stampfer, Triangel enthält.&#10;&#10;Automatisch generierte Beschreibung">
            <a:extLst>
              <a:ext uri="{FF2B5EF4-FFF2-40B4-BE49-F238E27FC236}">
                <a16:creationId xmlns:a16="http://schemas.microsoft.com/office/drawing/2014/main" id="{27993EF7-C07D-A5AF-DB1F-400B7764E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68" y="1500813"/>
            <a:ext cx="1446656" cy="93092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A13EB6-EB79-4162-11A7-CBED80BDE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 und Darstellungen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477D6AD6-D25F-39E5-56E7-6EA07CD66A87}"/>
              </a:ext>
            </a:extLst>
          </p:cNvPr>
          <p:cNvSpPr txBox="1"/>
          <p:nvPr/>
        </p:nvSpPr>
        <p:spPr>
          <a:xfrm>
            <a:off x="976343" y="3862233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Grabstein</a:t>
            </a: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29D45CFA-9965-F5D7-DC3B-97D77B3A7B22}"/>
              </a:ext>
            </a:extLst>
          </p:cNvPr>
          <p:cNvSpPr txBox="1"/>
          <p:nvPr/>
        </p:nvSpPr>
        <p:spPr>
          <a:xfrm>
            <a:off x="976343" y="4447618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Ruine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12F0D129-03E7-A0EC-4B81-33EA62C17951}"/>
              </a:ext>
            </a:extLst>
          </p:cNvPr>
          <p:cNvSpPr txBox="1"/>
          <p:nvPr/>
        </p:nvSpPr>
        <p:spPr>
          <a:xfrm>
            <a:off x="976343" y="5033004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Karikaturen</a:t>
            </a:r>
          </a:p>
        </p:txBody>
      </p: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ED4DBCFC-43F1-D6E5-010B-B05A39A45654}"/>
              </a:ext>
            </a:extLst>
          </p:cNvPr>
          <p:cNvSpPr txBox="1"/>
          <p:nvPr/>
        </p:nvSpPr>
        <p:spPr>
          <a:xfrm>
            <a:off x="2861981" y="269146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Sachquelle</a:t>
            </a:r>
          </a:p>
        </p:txBody>
      </p:sp>
      <p:sp>
        <p:nvSpPr>
          <p:cNvPr id="21" name="Textfeld an/aus">
            <a:extLst>
              <a:ext uri="{FF2B5EF4-FFF2-40B4-BE49-F238E27FC236}">
                <a16:creationId xmlns:a16="http://schemas.microsoft.com/office/drawing/2014/main" id="{2A747598-3DD5-FA17-0B16-83D773727000}"/>
              </a:ext>
            </a:extLst>
          </p:cNvPr>
          <p:cNvSpPr txBox="1"/>
          <p:nvPr/>
        </p:nvSpPr>
        <p:spPr>
          <a:xfrm>
            <a:off x="2861981" y="32765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Textquelle</a:t>
            </a:r>
          </a:p>
        </p:txBody>
      </p:sp>
      <p:sp>
        <p:nvSpPr>
          <p:cNvPr id="23" name="Textfeld an/aus">
            <a:extLst>
              <a:ext uri="{FF2B5EF4-FFF2-40B4-BE49-F238E27FC236}">
                <a16:creationId xmlns:a16="http://schemas.microsoft.com/office/drawing/2014/main" id="{9E55F3DB-58AA-7C62-E44D-3D76F8D8DF96}"/>
              </a:ext>
            </a:extLst>
          </p:cNvPr>
          <p:cNvSpPr txBox="1"/>
          <p:nvPr/>
        </p:nvSpPr>
        <p:spPr>
          <a:xfrm>
            <a:off x="2861981" y="386223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Sachquelle</a:t>
            </a:r>
          </a:p>
        </p:txBody>
      </p:sp>
      <p:sp>
        <p:nvSpPr>
          <p:cNvPr id="24" name="Textfeld an/aus">
            <a:extLst>
              <a:ext uri="{FF2B5EF4-FFF2-40B4-BE49-F238E27FC236}">
                <a16:creationId xmlns:a16="http://schemas.microsoft.com/office/drawing/2014/main" id="{78DA4B0C-F5B3-9271-BEBE-606F21D28989}"/>
              </a:ext>
            </a:extLst>
          </p:cNvPr>
          <p:cNvSpPr txBox="1"/>
          <p:nvPr/>
        </p:nvSpPr>
        <p:spPr>
          <a:xfrm>
            <a:off x="2861981" y="4458496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Sachquelle</a:t>
            </a: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50AB27FA-00F2-7FA2-01F9-40B58F6401C8}"/>
              </a:ext>
            </a:extLst>
          </p:cNvPr>
          <p:cNvSpPr txBox="1"/>
          <p:nvPr/>
        </p:nvSpPr>
        <p:spPr>
          <a:xfrm>
            <a:off x="2861981" y="5042586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Bildquelle</a:t>
            </a:r>
          </a:p>
        </p:txBody>
      </p:sp>
      <p:sp>
        <p:nvSpPr>
          <p:cNvPr id="34" name="Textfeld an/aus">
            <a:extLst>
              <a:ext uri="{FF2B5EF4-FFF2-40B4-BE49-F238E27FC236}">
                <a16:creationId xmlns:a16="http://schemas.microsoft.com/office/drawing/2014/main" id="{CAFB3039-1D15-5133-C7CC-D0C90C5F1095}"/>
              </a:ext>
            </a:extLst>
          </p:cNvPr>
          <p:cNvSpPr txBox="1"/>
          <p:nvPr/>
        </p:nvSpPr>
        <p:spPr>
          <a:xfrm>
            <a:off x="5113585" y="32765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Büchern</a:t>
            </a:r>
          </a:p>
        </p:txBody>
      </p:sp>
      <p:sp>
        <p:nvSpPr>
          <p:cNvPr id="35" name="Textfeld an/aus">
            <a:extLst>
              <a:ext uri="{FF2B5EF4-FFF2-40B4-BE49-F238E27FC236}">
                <a16:creationId xmlns:a16="http://schemas.microsoft.com/office/drawing/2014/main" id="{91912BFE-695B-E101-3277-4763EECCC83E}"/>
              </a:ext>
            </a:extLst>
          </p:cNvPr>
          <p:cNvSpPr txBox="1"/>
          <p:nvPr/>
        </p:nvSpPr>
        <p:spPr>
          <a:xfrm>
            <a:off x="5115523" y="386223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Zeitungen</a:t>
            </a:r>
          </a:p>
        </p:txBody>
      </p:sp>
      <p:sp>
        <p:nvSpPr>
          <p:cNvPr id="36" name="Textfeld an/aus">
            <a:extLst>
              <a:ext uri="{FF2B5EF4-FFF2-40B4-BE49-F238E27FC236}">
                <a16:creationId xmlns:a16="http://schemas.microsoft.com/office/drawing/2014/main" id="{EBBF6AFA-E262-0087-1767-B630D0397297}"/>
              </a:ext>
            </a:extLst>
          </p:cNvPr>
          <p:cNvSpPr txBox="1"/>
          <p:nvPr/>
        </p:nvSpPr>
        <p:spPr>
          <a:xfrm>
            <a:off x="5113585" y="44526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Karten</a:t>
            </a:r>
          </a:p>
        </p:txBody>
      </p:sp>
      <p:sp>
        <p:nvSpPr>
          <p:cNvPr id="37" name="Textfeld an/aus">
            <a:extLst>
              <a:ext uri="{FF2B5EF4-FFF2-40B4-BE49-F238E27FC236}">
                <a16:creationId xmlns:a16="http://schemas.microsoft.com/office/drawing/2014/main" id="{8BC5FE69-5AB2-DBC4-B003-211F04395D45}"/>
              </a:ext>
            </a:extLst>
          </p:cNvPr>
          <p:cNvSpPr txBox="1"/>
          <p:nvPr/>
        </p:nvSpPr>
        <p:spPr>
          <a:xfrm>
            <a:off x="7005753" y="32765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Schaubildern</a:t>
            </a:r>
          </a:p>
        </p:txBody>
      </p:sp>
      <p:sp>
        <p:nvSpPr>
          <p:cNvPr id="38" name="Textfeld an/aus">
            <a:extLst>
              <a:ext uri="{FF2B5EF4-FFF2-40B4-BE49-F238E27FC236}">
                <a16:creationId xmlns:a16="http://schemas.microsoft.com/office/drawing/2014/main" id="{2147860F-560C-D551-4877-8F8B621DA268}"/>
              </a:ext>
            </a:extLst>
          </p:cNvPr>
          <p:cNvSpPr txBox="1"/>
          <p:nvPr/>
        </p:nvSpPr>
        <p:spPr>
          <a:xfrm>
            <a:off x="7001713" y="389481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Museen</a:t>
            </a:r>
          </a:p>
        </p:txBody>
      </p:sp>
      <p:sp>
        <p:nvSpPr>
          <p:cNvPr id="39" name="Textfeld an/aus">
            <a:extLst>
              <a:ext uri="{FF2B5EF4-FFF2-40B4-BE49-F238E27FC236}">
                <a16:creationId xmlns:a16="http://schemas.microsoft.com/office/drawing/2014/main" id="{04B6116E-C7EB-9C4A-F6D5-47A435A98C31}"/>
              </a:ext>
            </a:extLst>
          </p:cNvPr>
          <p:cNvSpPr txBox="1"/>
          <p:nvPr/>
        </p:nvSpPr>
        <p:spPr>
          <a:xfrm>
            <a:off x="7001713" y="4458496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Filmen</a:t>
            </a:r>
          </a:p>
        </p:txBody>
      </p:sp>
      <p:sp>
        <p:nvSpPr>
          <p:cNvPr id="22" name="Textfeld an/aus">
            <a:extLst>
              <a:ext uri="{FF2B5EF4-FFF2-40B4-BE49-F238E27FC236}">
                <a16:creationId xmlns:a16="http://schemas.microsoft.com/office/drawing/2014/main" id="{57BF0707-0468-FDDB-9868-35DF83FA274C}"/>
              </a:ext>
            </a:extLst>
          </p:cNvPr>
          <p:cNvSpPr txBox="1"/>
          <p:nvPr/>
        </p:nvSpPr>
        <p:spPr>
          <a:xfrm>
            <a:off x="976343" y="2691463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Knochen</a:t>
            </a: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196C37CC-DDE4-FF21-063B-983B5B1297CE}"/>
              </a:ext>
            </a:extLst>
          </p:cNvPr>
          <p:cNvSpPr txBox="1"/>
          <p:nvPr/>
        </p:nvSpPr>
        <p:spPr>
          <a:xfrm>
            <a:off x="976343" y="3276505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/>
              <a:t>Tagebuch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7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9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5" dur="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1" dur="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5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9" dur="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1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5" dur="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1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7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1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3" dur="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7" grpId="0"/>
      <p:bldP spid="8" grpId="0"/>
      <p:bldP spid="10" grpId="0"/>
      <p:bldP spid="16" grpId="0"/>
      <p:bldP spid="26" grpId="0"/>
      <p:bldP spid="5" grpId="0"/>
      <p:bldP spid="6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">
            <a:extLst>
              <a:ext uri="{FF2B5EF4-FFF2-40B4-BE49-F238E27FC236}">
                <a16:creationId xmlns:a16="http://schemas.microsoft.com/office/drawing/2014/main" id="{0C2CFE7F-2C83-BF53-43DD-32AA6FF0247F}"/>
              </a:ext>
            </a:extLst>
          </p:cNvPr>
          <p:cNvSpPr txBox="1"/>
          <p:nvPr/>
        </p:nvSpPr>
        <p:spPr>
          <a:xfrm>
            <a:off x="2459162" y="2691463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7" name="Textfeld">
            <a:extLst>
              <a:ext uri="{FF2B5EF4-FFF2-40B4-BE49-F238E27FC236}">
                <a16:creationId xmlns:a16="http://schemas.microsoft.com/office/drawing/2014/main" id="{E9A4E837-C632-5A7C-FA2C-F1F4DE8D67D1}"/>
              </a:ext>
            </a:extLst>
          </p:cNvPr>
          <p:cNvSpPr txBox="1"/>
          <p:nvPr/>
        </p:nvSpPr>
        <p:spPr>
          <a:xfrm>
            <a:off x="2456974" y="3278211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8" name="Textfeld">
            <a:extLst>
              <a:ext uri="{FF2B5EF4-FFF2-40B4-BE49-F238E27FC236}">
                <a16:creationId xmlns:a16="http://schemas.microsoft.com/office/drawing/2014/main" id="{E825208B-8815-3B3D-5154-2503EDC9305B}"/>
              </a:ext>
            </a:extLst>
          </p:cNvPr>
          <p:cNvSpPr txBox="1"/>
          <p:nvPr/>
        </p:nvSpPr>
        <p:spPr>
          <a:xfrm>
            <a:off x="2456974" y="3862233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10" name="Textfeld">
            <a:extLst>
              <a:ext uri="{FF2B5EF4-FFF2-40B4-BE49-F238E27FC236}">
                <a16:creationId xmlns:a16="http://schemas.microsoft.com/office/drawing/2014/main" id="{0C6797F0-B4B9-504C-E4FD-F1AB436587BF}"/>
              </a:ext>
            </a:extLst>
          </p:cNvPr>
          <p:cNvSpPr txBox="1"/>
          <p:nvPr/>
        </p:nvSpPr>
        <p:spPr>
          <a:xfrm>
            <a:off x="2456974" y="4447618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16" name="Textfeld">
            <a:extLst>
              <a:ext uri="{FF2B5EF4-FFF2-40B4-BE49-F238E27FC236}">
                <a16:creationId xmlns:a16="http://schemas.microsoft.com/office/drawing/2014/main" id="{72C3E759-4399-DD36-36CF-4D56E8F4971C}"/>
              </a:ext>
            </a:extLst>
          </p:cNvPr>
          <p:cNvSpPr txBox="1"/>
          <p:nvPr/>
        </p:nvSpPr>
        <p:spPr>
          <a:xfrm>
            <a:off x="2460354" y="5031383"/>
            <a:ext cx="360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dirty="0"/>
              <a:t>=</a:t>
            </a:r>
          </a:p>
        </p:txBody>
      </p:sp>
      <p:sp>
        <p:nvSpPr>
          <p:cNvPr id="26" name="Textfeld">
            <a:extLst>
              <a:ext uri="{FF2B5EF4-FFF2-40B4-BE49-F238E27FC236}">
                <a16:creationId xmlns:a16="http://schemas.microsoft.com/office/drawing/2014/main" id="{4BC275BB-3B50-6851-4060-BDC990BA29D9}"/>
              </a:ext>
            </a:extLst>
          </p:cNvPr>
          <p:cNvSpPr txBox="1"/>
          <p:nvPr/>
        </p:nvSpPr>
        <p:spPr>
          <a:xfrm>
            <a:off x="5062641" y="2599256"/>
            <a:ext cx="3559072" cy="576640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r>
              <a:rPr lang="de-DE" sz="1400" dirty="0"/>
              <a:t>Historiker veröffentlichen die Ergebnisse ihrer Forschungsarbeit, z. B. in:</a:t>
            </a:r>
          </a:p>
        </p:txBody>
      </p:sp>
      <p:sp>
        <p:nvSpPr>
          <p:cNvPr id="5" name="Textfeld">
            <a:extLst>
              <a:ext uri="{FF2B5EF4-FFF2-40B4-BE49-F238E27FC236}">
                <a16:creationId xmlns:a16="http://schemas.microsoft.com/office/drawing/2014/main" id="{F519BC8D-6739-D5F2-C008-75E84D6A1948}"/>
              </a:ext>
            </a:extLst>
          </p:cNvPr>
          <p:cNvSpPr txBox="1"/>
          <p:nvPr/>
        </p:nvSpPr>
        <p:spPr>
          <a:xfrm>
            <a:off x="2816974" y="2079780"/>
            <a:ext cx="1512000" cy="354047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r>
              <a:rPr lang="de-DE" b="1" dirty="0"/>
              <a:t>Quellen</a:t>
            </a:r>
          </a:p>
        </p:txBody>
      </p:sp>
      <p:sp>
        <p:nvSpPr>
          <p:cNvPr id="6" name="Textfeld">
            <a:extLst>
              <a:ext uri="{FF2B5EF4-FFF2-40B4-BE49-F238E27FC236}">
                <a16:creationId xmlns:a16="http://schemas.microsoft.com/office/drawing/2014/main" id="{5DB06A7D-7D7E-01F5-AF49-7816863B6D60}"/>
              </a:ext>
            </a:extLst>
          </p:cNvPr>
          <p:cNvSpPr txBox="1"/>
          <p:nvPr/>
        </p:nvSpPr>
        <p:spPr>
          <a:xfrm>
            <a:off x="5012045" y="2098676"/>
            <a:ext cx="1782003" cy="354047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46800" rIns="36000" bIns="46800" rtlCol="0">
            <a:noAutofit/>
          </a:bodyPr>
          <a:lstStyle/>
          <a:p>
            <a:pPr algn="ctr"/>
            <a:r>
              <a:rPr lang="de-DE" b="1" dirty="0"/>
              <a:t>Darstellungen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EDB4B0E-2D03-0AE9-E4D0-45174333F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62" y="1040785"/>
            <a:ext cx="1915288" cy="141193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A13EB6-EB79-4162-11A7-CBED80BDE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 und Darstellungen</a:t>
            </a:r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477D6AD6-D25F-39E5-56E7-6EA07CD66A87}"/>
              </a:ext>
            </a:extLst>
          </p:cNvPr>
          <p:cNvSpPr txBox="1"/>
          <p:nvPr/>
        </p:nvSpPr>
        <p:spPr>
          <a:xfrm>
            <a:off x="976343" y="3862233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29D45CFA-9965-F5D7-DC3B-97D77B3A7B22}"/>
              </a:ext>
            </a:extLst>
          </p:cNvPr>
          <p:cNvSpPr txBox="1"/>
          <p:nvPr/>
        </p:nvSpPr>
        <p:spPr>
          <a:xfrm>
            <a:off x="976343" y="4447618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12F0D129-03E7-A0EC-4B81-33EA62C17951}"/>
              </a:ext>
            </a:extLst>
          </p:cNvPr>
          <p:cNvSpPr txBox="1"/>
          <p:nvPr/>
        </p:nvSpPr>
        <p:spPr>
          <a:xfrm>
            <a:off x="976343" y="5033004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20" name="Textfeld an/aus">
            <a:extLst>
              <a:ext uri="{FF2B5EF4-FFF2-40B4-BE49-F238E27FC236}">
                <a16:creationId xmlns:a16="http://schemas.microsoft.com/office/drawing/2014/main" id="{ED4DBCFC-43F1-D6E5-010B-B05A39A45654}"/>
              </a:ext>
            </a:extLst>
          </p:cNvPr>
          <p:cNvSpPr txBox="1"/>
          <p:nvPr/>
        </p:nvSpPr>
        <p:spPr>
          <a:xfrm>
            <a:off x="2861981" y="269146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21" name="Textfeld an/aus">
            <a:extLst>
              <a:ext uri="{FF2B5EF4-FFF2-40B4-BE49-F238E27FC236}">
                <a16:creationId xmlns:a16="http://schemas.microsoft.com/office/drawing/2014/main" id="{2A747598-3DD5-FA17-0B16-83D773727000}"/>
              </a:ext>
            </a:extLst>
          </p:cNvPr>
          <p:cNvSpPr txBox="1"/>
          <p:nvPr/>
        </p:nvSpPr>
        <p:spPr>
          <a:xfrm>
            <a:off x="2861981" y="32765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23" name="Textfeld an/aus">
            <a:extLst>
              <a:ext uri="{FF2B5EF4-FFF2-40B4-BE49-F238E27FC236}">
                <a16:creationId xmlns:a16="http://schemas.microsoft.com/office/drawing/2014/main" id="{9E55F3DB-58AA-7C62-E44D-3D76F8D8DF96}"/>
              </a:ext>
            </a:extLst>
          </p:cNvPr>
          <p:cNvSpPr txBox="1"/>
          <p:nvPr/>
        </p:nvSpPr>
        <p:spPr>
          <a:xfrm>
            <a:off x="2861981" y="386223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24" name="Textfeld an/aus">
            <a:extLst>
              <a:ext uri="{FF2B5EF4-FFF2-40B4-BE49-F238E27FC236}">
                <a16:creationId xmlns:a16="http://schemas.microsoft.com/office/drawing/2014/main" id="{78DA4B0C-F5B3-9271-BEBE-606F21D28989}"/>
              </a:ext>
            </a:extLst>
          </p:cNvPr>
          <p:cNvSpPr txBox="1"/>
          <p:nvPr/>
        </p:nvSpPr>
        <p:spPr>
          <a:xfrm>
            <a:off x="2861981" y="4458496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50AB27FA-00F2-7FA2-01F9-40B58F6401C8}"/>
              </a:ext>
            </a:extLst>
          </p:cNvPr>
          <p:cNvSpPr txBox="1"/>
          <p:nvPr/>
        </p:nvSpPr>
        <p:spPr>
          <a:xfrm>
            <a:off x="2861981" y="5042586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34" name="Textfeld an/aus">
            <a:extLst>
              <a:ext uri="{FF2B5EF4-FFF2-40B4-BE49-F238E27FC236}">
                <a16:creationId xmlns:a16="http://schemas.microsoft.com/office/drawing/2014/main" id="{CAFB3039-1D15-5133-C7CC-D0C90C5F1095}"/>
              </a:ext>
            </a:extLst>
          </p:cNvPr>
          <p:cNvSpPr txBox="1"/>
          <p:nvPr/>
        </p:nvSpPr>
        <p:spPr>
          <a:xfrm>
            <a:off x="5113585" y="32765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35" name="Textfeld an/aus">
            <a:extLst>
              <a:ext uri="{FF2B5EF4-FFF2-40B4-BE49-F238E27FC236}">
                <a16:creationId xmlns:a16="http://schemas.microsoft.com/office/drawing/2014/main" id="{91912BFE-695B-E101-3277-4763EECCC83E}"/>
              </a:ext>
            </a:extLst>
          </p:cNvPr>
          <p:cNvSpPr txBox="1"/>
          <p:nvPr/>
        </p:nvSpPr>
        <p:spPr>
          <a:xfrm>
            <a:off x="5115523" y="386223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36" name="Textfeld an/aus">
            <a:extLst>
              <a:ext uri="{FF2B5EF4-FFF2-40B4-BE49-F238E27FC236}">
                <a16:creationId xmlns:a16="http://schemas.microsoft.com/office/drawing/2014/main" id="{EBBF6AFA-E262-0087-1767-B630D0397297}"/>
              </a:ext>
            </a:extLst>
          </p:cNvPr>
          <p:cNvSpPr txBox="1"/>
          <p:nvPr/>
        </p:nvSpPr>
        <p:spPr>
          <a:xfrm>
            <a:off x="5113585" y="44526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37" name="Textfeld an/aus">
            <a:extLst>
              <a:ext uri="{FF2B5EF4-FFF2-40B4-BE49-F238E27FC236}">
                <a16:creationId xmlns:a16="http://schemas.microsoft.com/office/drawing/2014/main" id="{8BC5FE69-5AB2-DBC4-B003-211F04395D45}"/>
              </a:ext>
            </a:extLst>
          </p:cNvPr>
          <p:cNvSpPr txBox="1"/>
          <p:nvPr/>
        </p:nvSpPr>
        <p:spPr>
          <a:xfrm>
            <a:off x="7005753" y="3276505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38" name="Textfeld an/aus">
            <a:extLst>
              <a:ext uri="{FF2B5EF4-FFF2-40B4-BE49-F238E27FC236}">
                <a16:creationId xmlns:a16="http://schemas.microsoft.com/office/drawing/2014/main" id="{2147860F-560C-D551-4877-8F8B621DA268}"/>
              </a:ext>
            </a:extLst>
          </p:cNvPr>
          <p:cNvSpPr txBox="1"/>
          <p:nvPr/>
        </p:nvSpPr>
        <p:spPr>
          <a:xfrm>
            <a:off x="7001713" y="3894813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39" name="Textfeld an/aus">
            <a:extLst>
              <a:ext uri="{FF2B5EF4-FFF2-40B4-BE49-F238E27FC236}">
                <a16:creationId xmlns:a16="http://schemas.microsoft.com/office/drawing/2014/main" id="{04B6116E-C7EB-9C4A-F6D5-47A435A98C31}"/>
              </a:ext>
            </a:extLst>
          </p:cNvPr>
          <p:cNvSpPr txBox="1"/>
          <p:nvPr/>
        </p:nvSpPr>
        <p:spPr>
          <a:xfrm>
            <a:off x="7001713" y="4458496"/>
            <a:ext cx="162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22" name="Textfeld an/aus">
            <a:extLst>
              <a:ext uri="{FF2B5EF4-FFF2-40B4-BE49-F238E27FC236}">
                <a16:creationId xmlns:a16="http://schemas.microsoft.com/office/drawing/2014/main" id="{57BF0707-0468-FDDB-9868-35DF83FA274C}"/>
              </a:ext>
            </a:extLst>
          </p:cNvPr>
          <p:cNvSpPr txBox="1"/>
          <p:nvPr/>
        </p:nvSpPr>
        <p:spPr>
          <a:xfrm>
            <a:off x="976343" y="2691463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196C37CC-DDE4-FF21-063B-983B5B1297CE}"/>
              </a:ext>
            </a:extLst>
          </p:cNvPr>
          <p:cNvSpPr txBox="1"/>
          <p:nvPr/>
        </p:nvSpPr>
        <p:spPr>
          <a:xfrm>
            <a:off x="976343" y="3276505"/>
            <a:ext cx="1440000" cy="39600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36000" tIns="46800" rIns="36000" bIns="46800" rtlCol="0">
            <a:noAutofit/>
          </a:bodyPr>
          <a:lstStyle/>
          <a:p>
            <a:endParaRPr lang="de-DE" dirty="0">
              <a:latin typeface="Comic Sans MS" panose="030F0702030302020204" pitchFamily="66" charset="0"/>
            </a:endParaRPr>
          </a:p>
        </p:txBody>
      </p:sp>
      <p:pic>
        <p:nvPicPr>
          <p:cNvPr id="17" name="Grafik 16" descr="Ein Bild, das Stampfer, Triangel enthält.&#10;&#10;Automatisch generierte Beschreibung">
            <a:extLst>
              <a:ext uri="{FF2B5EF4-FFF2-40B4-BE49-F238E27FC236}">
                <a16:creationId xmlns:a16="http://schemas.microsoft.com/office/drawing/2014/main" id="{E9EC0995-A657-B5A6-9F05-B2290B011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68" y="1500813"/>
            <a:ext cx="1446656" cy="93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8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0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0" dur="1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0" dur="1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0" dur="1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0" dur="1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0" dur="1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0" dur="1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0" dur="1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0" dur="1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0" dur="1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0" dur="1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7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9" dur="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5" dur="5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1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1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3" dur="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9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5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1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1" dur="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7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6" grpId="0"/>
      <p:bldP spid="26" grpId="0"/>
      <p:bldP spid="5" grpId="0"/>
      <p:bldP spid="6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</Words>
  <Application>Microsoft Office PowerPoint</Application>
  <PresentationFormat>Bildschirmpräsentation (4:3)</PresentationFormat>
  <Paragraphs>35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Comic Sans MS</vt:lpstr>
      <vt:lpstr>Symbol</vt:lpstr>
      <vt:lpstr>Klett_Tafelbilder_Inhalt</vt:lpstr>
      <vt:lpstr>Benutzerdefiniertes Design</vt:lpstr>
      <vt:lpstr>Quellen und Darstellungen</vt:lpstr>
      <vt:lpstr>Quellen und Darstellungen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Klepel-Wilschky, Karena</cp:lastModifiedBy>
  <cp:revision>172</cp:revision>
  <cp:lastPrinted>2021-09-13T08:50:51Z</cp:lastPrinted>
  <dcterms:created xsi:type="dcterms:W3CDTF">2021-09-02T06:35:54Z</dcterms:created>
  <dcterms:modified xsi:type="dcterms:W3CDTF">2023-02-16T11:44:00Z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