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microsoft.com/office/2006/relationships/ui/userCustomization" Target="userCustomization/customUI.xml"/><Relationship Id="rId1" Type="http://schemas.openxmlformats.org/officeDocument/2006/relationships/officeDocument" Target="ppt/presentation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1" r:id="rId2"/>
  </p:sldMasterIdLst>
  <p:notesMasterIdLst>
    <p:notesMasterId r:id="rId6"/>
  </p:notesMasterIdLst>
  <p:sldIdLst>
    <p:sldId id="271" r:id="rId3"/>
    <p:sldId id="272" r:id="rId4"/>
    <p:sldId id="270" r:id="rId5"/>
  </p:sldIdLst>
  <p:sldSz cx="9144000" cy="6858000" type="screen4x3"/>
  <p:notesSz cx="7099300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5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940675A-B579-460E-94D1-54222C63F5D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38" autoAdjust="0"/>
    <p:restoredTop sz="94660"/>
  </p:normalViewPr>
  <p:slideViewPr>
    <p:cSldViewPr snapToObjects="1">
      <p:cViewPr varScale="1">
        <p:scale>
          <a:sx n="119" d="100"/>
          <a:sy n="119" d="100"/>
        </p:scale>
        <p:origin x="1536" y="10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90001" cy="90001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061056D8-F3A6-4C42-AB44-940D2AEEDAEB}" type="datetimeFigureOut">
              <a:rPr lang="de-DE" smtClean="0"/>
              <a:t>28.05.2024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247775" y="1279525"/>
            <a:ext cx="46037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8217569B-DFD3-4336-901B-A73AF48B42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0671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1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C39E2A4C-5ED7-4C53-9E9F-E65A4C965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53" y="549275"/>
            <a:ext cx="8100000" cy="539750"/>
          </a:xfrm>
        </p:spPr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87CCDBA-1243-4CC7-B295-5E94326D68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089025"/>
            <a:ext cx="8101012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338761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1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C39E2A4C-5ED7-4C53-9E9F-E65A4C965E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87CCDBA-1243-4CC7-B295-5E94326D68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538979"/>
            <a:ext cx="8101012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45C4836-047C-4DF0-B6B7-4D00CFFD85F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0730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2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0D63F509-E5A7-49DE-8270-C77D81B96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D40750F-BF4E-4DD7-95BC-D0F5352075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753" y="1089025"/>
            <a:ext cx="3866860" cy="5129213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D9D8578-2B1B-4D2A-A4B0-8F057A85CED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51388" y="1089025"/>
            <a:ext cx="3867150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40642098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 userDrawn="1">
          <p15:clr>
            <a:srgbClr val="FBAE40"/>
          </p15:clr>
        </p15:guide>
        <p15:guide id="2" pos="2993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2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0D63F509-E5A7-49DE-8270-C77D81B96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D40750F-BF4E-4DD7-95BC-D0F5352075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753" y="1538979"/>
            <a:ext cx="3866860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D9D8578-2B1B-4D2A-A4B0-8F057A85CED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51388" y="1538979"/>
            <a:ext cx="3867150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Textplatzhalter 4">
            <a:extLst>
              <a:ext uri="{FF2B5EF4-FFF2-40B4-BE49-F238E27FC236}">
                <a16:creationId xmlns:a16="http://schemas.microsoft.com/office/drawing/2014/main" id="{76CD0BE6-F59A-4F31-9D10-AECAE6D5E0B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085326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>
          <p15:clr>
            <a:srgbClr val="FBAE40"/>
          </p15:clr>
        </p15:guide>
        <p15:guide id="2" pos="2993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3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>
            <a:extLst>
              <a:ext uri="{FF2B5EF4-FFF2-40B4-BE49-F238E27FC236}">
                <a16:creationId xmlns:a16="http://schemas.microsoft.com/office/drawing/2014/main" id="{DD0F3BC6-C2D2-484A-8B85-107A7537C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6521458-6AD4-499A-B358-F959E78067A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089025"/>
            <a:ext cx="2516187" cy="5129213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AA14E5B-DCA0-4BB6-9B22-89241A1776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11525" y="1089025"/>
            <a:ext cx="2520950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09716D98-CE01-4F53-BE13-0CF0A6E3525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02350" y="1089025"/>
            <a:ext cx="2516188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0664006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16" userDrawn="1">
          <p15:clr>
            <a:srgbClr val="FBAE40"/>
          </p15:clr>
        </p15:guide>
        <p15:guide id="2" pos="3674" userDrawn="1">
          <p15:clr>
            <a:srgbClr val="FBAE40"/>
          </p15:clr>
        </p15:guide>
        <p15:guide id="3" pos="2086" userDrawn="1">
          <p15:clr>
            <a:srgbClr val="FBAE40"/>
          </p15:clr>
        </p15:guide>
        <p15:guide id="4" pos="3844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3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>
            <a:extLst>
              <a:ext uri="{FF2B5EF4-FFF2-40B4-BE49-F238E27FC236}">
                <a16:creationId xmlns:a16="http://schemas.microsoft.com/office/drawing/2014/main" id="{DD0F3BC6-C2D2-484A-8B85-107A7537C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6521458-6AD4-499A-B358-F959E78067A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538979"/>
            <a:ext cx="2516187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AA14E5B-DCA0-4BB6-9B22-89241A1776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11525" y="1538979"/>
            <a:ext cx="2520950" cy="467925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09716D98-CE01-4F53-BE13-0CF0A6E3525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02350" y="1538979"/>
            <a:ext cx="2516188" cy="467925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83A848C3-17C1-4C05-92F4-86AA5A01031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121433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16">
          <p15:clr>
            <a:srgbClr val="FBAE40"/>
          </p15:clr>
        </p15:guide>
        <p15:guide id="2" pos="3674">
          <p15:clr>
            <a:srgbClr val="FBAE40"/>
          </p15:clr>
        </p15:guide>
        <p15:guide id="3" pos="2086">
          <p15:clr>
            <a:srgbClr val="FBAE40"/>
          </p15:clr>
        </p15:guide>
        <p15:guide id="4" pos="3844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ite2_Impress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1747240B-16F2-41E4-BB1E-43CE4053D065}"/>
              </a:ext>
            </a:extLst>
          </p:cNvPr>
          <p:cNvSpPr txBox="1"/>
          <p:nvPr userDrawn="1"/>
        </p:nvSpPr>
        <p:spPr>
          <a:xfrm>
            <a:off x="522289" y="1268976"/>
            <a:ext cx="3870322" cy="225002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© Ernst Klett Verlag GmbH, Stuttgart 2024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Alle Rechte vorbehalten.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www.klett.de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Hinweise zum Einsatz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Alle Folien dürfen bearbeitet werden. Die leere Abschlussfolie eignet sich als Kopiervorlage.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Wir wünschen Ihnen einen guten Unterrichtsverlauf.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Mit freundlichen Grüßen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Ihre Redaktion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7818ACF9-4368-4102-AACA-45E30030817E}"/>
              </a:ext>
            </a:extLst>
          </p:cNvPr>
          <p:cNvSpPr txBox="1"/>
          <p:nvPr userDrawn="1"/>
        </p:nvSpPr>
        <p:spPr>
          <a:xfrm>
            <a:off x="4751388" y="1268976"/>
            <a:ext cx="3870323" cy="494926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Autorinnen: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 Dr. Peter Offergeld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52E303B2-B860-4C67-ABE6-7F3A1E8BCDFE}"/>
              </a:ext>
            </a:extLst>
          </p:cNvPr>
          <p:cNvSpPr txBox="1"/>
          <p:nvPr userDrawn="1"/>
        </p:nvSpPr>
        <p:spPr>
          <a:xfrm>
            <a:off x="522289" y="4041674"/>
            <a:ext cx="3870322" cy="145735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800" b="0" i="0" u="none" strike="noStrike" cap="none" normalizeH="0" baseline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latin typeface="Arial" charset="0"/>
              </a:rPr>
              <a:t>Verschlagwortung: Tafelbild, Mittelalter, Bürger, Stadt, Stadtherr, Wirtschaft, Handel, Europa, Geschichte, Mitbestimmung, Hoch- und Spätmittelalter</a:t>
            </a:r>
          </a:p>
        </p:txBody>
      </p:sp>
    </p:spTree>
    <p:extLst>
      <p:ext uri="{BB962C8B-B14F-4D97-AF65-F5344CB8AC3E}">
        <p14:creationId xmlns:p14="http://schemas.microsoft.com/office/powerpoint/2010/main" val="13499362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 userDrawn="1">
          <p15:clr>
            <a:srgbClr val="FBAE40"/>
          </p15:clr>
        </p15:guide>
        <p15:guide id="2" pos="2993" userDrawn="1">
          <p15:clr>
            <a:srgbClr val="FBAE40"/>
          </p15:clr>
        </p15:guide>
        <p15:guide id="3" orient="horz" pos="799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e 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EF847A-25E1-455E-B2D7-FA3B5093412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43000" y="1122363"/>
            <a:ext cx="6858000" cy="866621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Leere Seite</a:t>
            </a:r>
          </a:p>
        </p:txBody>
      </p:sp>
    </p:spTree>
    <p:extLst>
      <p:ext uri="{BB962C8B-B14F-4D97-AF65-F5344CB8AC3E}">
        <p14:creationId xmlns:p14="http://schemas.microsoft.com/office/powerpoint/2010/main" val="625531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feld 10"/>
          <p:cNvSpPr txBox="1">
            <a:spLocks noChangeArrowheads="1"/>
          </p:cNvSpPr>
          <p:nvPr userDrawn="1"/>
        </p:nvSpPr>
        <p:spPr bwMode="auto">
          <a:xfrm>
            <a:off x="2771980" y="98963"/>
            <a:ext cx="5853773" cy="18000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no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800" dirty="0">
                <a:solidFill>
                  <a:srgbClr val="191300"/>
                </a:solidFill>
              </a:rPr>
              <a:t>Tafelbild </a:t>
            </a:r>
            <a:r>
              <a:rPr lang="de-DE" altLang="de-DE" sz="1000" b="1" dirty="0">
                <a:solidFill>
                  <a:srgbClr val="000000"/>
                </a:solidFill>
              </a:rPr>
              <a:t>|</a:t>
            </a:r>
            <a:r>
              <a:rPr lang="de-DE" altLang="de-DE" sz="800" b="0" dirty="0">
                <a:solidFill>
                  <a:srgbClr val="000000"/>
                </a:solidFill>
              </a:rPr>
              <a:t> Folie </a:t>
            </a:r>
            <a:fld id="{F1DB7DA3-33F8-4691-A484-53B09D790FEA}" type="slidenum">
              <a:rPr lang="de-DE" altLang="de-DE" sz="800" b="0" smtClean="0">
                <a:solidFill>
                  <a:srgbClr val="000000"/>
                </a:solidFill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altLang="de-DE" sz="800" b="0" dirty="0">
                <a:solidFill>
                  <a:srgbClr val="000000"/>
                </a:solidFill>
              </a:rPr>
              <a:t> von 3</a:t>
            </a:r>
            <a:endParaRPr lang="de-DE" altLang="de-DE" sz="800" dirty="0">
              <a:solidFill>
                <a:srgbClr val="191300"/>
              </a:solidFill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altLang="de-DE" sz="800" dirty="0">
              <a:solidFill>
                <a:srgbClr val="191300"/>
              </a:solidFill>
            </a:endParaRPr>
          </a:p>
        </p:txBody>
      </p:sp>
      <p:pic>
        <p:nvPicPr>
          <p:cNvPr id="7" name="Grafik 3"/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00" y="6261862"/>
            <a:ext cx="9151200" cy="605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Grafik 6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9127" y="6395439"/>
            <a:ext cx="936625" cy="46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feld 7">
            <a:extLst>
              <a:ext uri="{FF2B5EF4-FFF2-40B4-BE49-F238E27FC236}">
                <a16:creationId xmlns:a16="http://schemas.microsoft.com/office/drawing/2014/main" id="{42C53F4E-F96A-4492-A6E1-747F610DB99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39750" y="6640512"/>
            <a:ext cx="6934200" cy="18000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de-DE" altLang="de-DE" sz="800" dirty="0">
                <a:solidFill>
                  <a:srgbClr val="000000"/>
                </a:solidFill>
              </a:rPr>
              <a:t>© Ernst Klett Verlag GmbH, Stuttgart 2024</a:t>
            </a:r>
            <a:r>
              <a:rPr lang="de-DE" altLang="de-DE" sz="800" b="1" dirty="0">
                <a:solidFill>
                  <a:srgbClr val="000000"/>
                </a:solidFill>
              </a:rPr>
              <a:t>  </a:t>
            </a:r>
            <a:r>
              <a:rPr lang="de-DE" altLang="de-DE" sz="1000" b="1" dirty="0">
                <a:solidFill>
                  <a:srgbClr val="000000"/>
                </a:solidFill>
              </a:rPr>
              <a:t>|</a:t>
            </a:r>
            <a:r>
              <a:rPr lang="de-DE" altLang="de-DE" sz="800" b="1" dirty="0">
                <a:solidFill>
                  <a:srgbClr val="000000"/>
                </a:solidFill>
              </a:rPr>
              <a:t>  </a:t>
            </a:r>
            <a:r>
              <a:rPr lang="de-DE" altLang="de-DE" sz="800" dirty="0">
                <a:solidFill>
                  <a:srgbClr val="000000"/>
                </a:solidFill>
              </a:rPr>
              <a:t>www.klett.de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105F085-277D-45AC-8ECE-956391346D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2287" y="1089275"/>
            <a:ext cx="8099425" cy="5128963"/>
          </a:xfrm>
          <a:prstGeom prst="rect">
            <a:avLst/>
          </a:prstGeom>
          <a:ln w="12700">
            <a:solidFill>
              <a:schemeClr val="bg2"/>
            </a:solidFill>
          </a:ln>
        </p:spPr>
        <p:txBody>
          <a:bodyPr vert="horz" lIns="90000" tIns="46800" rIns="90000" bIns="4680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Titelplatzhalter 3">
            <a:extLst>
              <a:ext uri="{FF2B5EF4-FFF2-40B4-BE49-F238E27FC236}">
                <a16:creationId xmlns:a16="http://schemas.microsoft.com/office/drawing/2014/main" id="{8E8AA701-41B4-4B79-86C6-27896195F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53" y="549275"/>
            <a:ext cx="8100000" cy="54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519666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7" r:id="rId2"/>
    <p:sldLayoutId id="2147483655" r:id="rId3"/>
    <p:sldLayoutId id="2147483658" r:id="rId4"/>
    <p:sldLayoutId id="2147483656" r:id="rId5"/>
    <p:sldLayoutId id="2147483659" r:id="rId6"/>
    <p:sldLayoutId id="2147483653" r:id="rId7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177800" indent="-17780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358775" indent="-180975" algn="l" defTabSz="914400" rtl="0" eaLnBrk="1" latinLnBrk="0" hangingPunct="1">
        <a:lnSpc>
          <a:spcPct val="110000"/>
        </a:lnSpc>
        <a:spcBef>
          <a:spcPts val="0"/>
        </a:spcBef>
        <a:buFont typeface="Symbol" panose="05050102010706020507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360000" indent="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29" userDrawn="1">
          <p15:clr>
            <a:srgbClr val="F26B43"/>
          </p15:clr>
        </p15:guide>
        <p15:guide id="3" pos="5431" userDrawn="1">
          <p15:clr>
            <a:srgbClr val="F26B43"/>
          </p15:clr>
        </p15:guide>
        <p15:guide id="4" orient="horz" pos="346" userDrawn="1">
          <p15:clr>
            <a:srgbClr val="F26B43"/>
          </p15:clr>
        </p15:guide>
        <p15:guide id="5" orient="horz" pos="3917" userDrawn="1">
          <p15:clr>
            <a:srgbClr val="F26B43"/>
          </p15:clr>
        </p15:guide>
        <p15:guide id="6" orient="horz" pos="686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1776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Hintergrund">
            <a:extLst>
              <a:ext uri="{FF2B5EF4-FFF2-40B4-BE49-F238E27FC236}">
                <a16:creationId xmlns:a16="http://schemas.microsoft.com/office/drawing/2014/main" id="{A8E55E18-8BC0-89FA-5ACB-E541C2322BB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53" name="Pfeil: weiter">
            <a:extLst>
              <a:ext uri="{FF2B5EF4-FFF2-40B4-BE49-F238E27FC236}">
                <a16:creationId xmlns:a16="http://schemas.microsoft.com/office/drawing/2014/main" id="{07AC277D-39F4-10CB-2199-1717DAE16A7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2" name="Titel 1 Impuls">
            <a:extLst>
              <a:ext uri="{FF2B5EF4-FFF2-40B4-BE49-F238E27FC236}">
                <a16:creationId xmlns:a16="http://schemas.microsoft.com/office/drawing/2014/main" id="{E0ECA558-E0D7-BDB8-7AF9-0F457DE4D2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153" y="549274"/>
            <a:ext cx="8100000" cy="539751"/>
          </a:xfrm>
        </p:spPr>
        <p:txBody>
          <a:bodyPr/>
          <a:lstStyle/>
          <a:p>
            <a:r>
              <a:rPr lang="de-DE" dirty="0"/>
              <a:t>Vorteile der Stadt</a:t>
            </a:r>
          </a:p>
        </p:txBody>
      </p:sp>
      <p:sp>
        <p:nvSpPr>
          <p:cNvPr id="10" name="Textfeld an/aus">
            <a:extLst>
              <a:ext uri="{FF2B5EF4-FFF2-40B4-BE49-F238E27FC236}">
                <a16:creationId xmlns:a16="http://schemas.microsoft.com/office/drawing/2014/main" id="{6BF2C94F-5E23-8B13-0EEF-223395341D95}"/>
              </a:ext>
            </a:extLst>
          </p:cNvPr>
          <p:cNvSpPr txBox="1"/>
          <p:nvPr/>
        </p:nvSpPr>
        <p:spPr>
          <a:xfrm>
            <a:off x="523154" y="2174554"/>
            <a:ext cx="3869460" cy="2196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>
              <a:spcAft>
                <a:spcPts val="300"/>
              </a:spcAft>
            </a:pPr>
            <a:r>
              <a:rPr lang="de-DE" sz="2000" b="1" dirty="0"/>
              <a:t>Bürger 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 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 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 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 </a:t>
            </a:r>
            <a:br>
              <a:rPr lang="de-DE" sz="1600" dirty="0"/>
            </a:br>
            <a:endParaRPr lang="de-DE" sz="1600" dirty="0"/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 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 </a:t>
            </a:r>
          </a:p>
        </p:txBody>
      </p:sp>
      <p:sp>
        <p:nvSpPr>
          <p:cNvPr id="3" name="Ursachen">
            <a:extLst>
              <a:ext uri="{FF2B5EF4-FFF2-40B4-BE49-F238E27FC236}">
                <a16:creationId xmlns:a16="http://schemas.microsoft.com/office/drawing/2014/main" id="{7E81104B-B920-66EC-A228-06B22B03B67E}"/>
              </a:ext>
            </a:extLst>
          </p:cNvPr>
          <p:cNvSpPr txBox="1"/>
          <p:nvPr/>
        </p:nvSpPr>
        <p:spPr>
          <a:xfrm>
            <a:off x="4751388" y="2168986"/>
            <a:ext cx="3874364" cy="2196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>
              <a:spcAft>
                <a:spcPts val="300"/>
              </a:spcAft>
            </a:pPr>
            <a:r>
              <a:rPr lang="de-DE" sz="2000" b="1" dirty="0"/>
              <a:t>Stadtherrn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 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 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 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 </a:t>
            </a:r>
          </a:p>
        </p:txBody>
      </p:sp>
      <p:cxnSp>
        <p:nvCxnSpPr>
          <p:cNvPr id="9" name="Gerade Verbindung mit Pfeil 8">
            <a:extLst>
              <a:ext uri="{FF2B5EF4-FFF2-40B4-BE49-F238E27FC236}">
                <a16:creationId xmlns:a16="http://schemas.microsoft.com/office/drawing/2014/main" id="{64A11CFC-B76E-7E80-FAA5-D7E9DD8810A5}"/>
              </a:ext>
            </a:extLst>
          </p:cNvPr>
          <p:cNvCxnSpPr>
            <a:cxnSpLocks/>
          </p:cNvCxnSpPr>
          <p:nvPr/>
        </p:nvCxnSpPr>
        <p:spPr>
          <a:xfrm flipH="1">
            <a:off x="2457884" y="1089025"/>
            <a:ext cx="1225836" cy="989960"/>
          </a:xfrm>
          <a:prstGeom prst="straightConnector1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  <a:headEnd type="none" w="lg" len="med"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Gerade Verbindung mit Pfeil 5">
            <a:extLst>
              <a:ext uri="{FF2B5EF4-FFF2-40B4-BE49-F238E27FC236}">
                <a16:creationId xmlns:a16="http://schemas.microsoft.com/office/drawing/2014/main" id="{2470F1E4-393F-45A3-D019-1B7F8F56BE1A}"/>
              </a:ext>
            </a:extLst>
          </p:cNvPr>
          <p:cNvCxnSpPr>
            <a:cxnSpLocks/>
          </p:cNvCxnSpPr>
          <p:nvPr/>
        </p:nvCxnSpPr>
        <p:spPr>
          <a:xfrm>
            <a:off x="5553289" y="1089025"/>
            <a:ext cx="1135281" cy="989960"/>
          </a:xfrm>
          <a:prstGeom prst="straightConnector1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  <a:headEnd type="none" w="lg" len="med"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Ursachen">
            <a:extLst>
              <a:ext uri="{FF2B5EF4-FFF2-40B4-BE49-F238E27FC236}">
                <a16:creationId xmlns:a16="http://schemas.microsoft.com/office/drawing/2014/main" id="{5D5039D5-03E2-8E25-B621-FA30E5D94AC2}"/>
              </a:ext>
            </a:extLst>
          </p:cNvPr>
          <p:cNvSpPr txBox="1"/>
          <p:nvPr/>
        </p:nvSpPr>
        <p:spPr>
          <a:xfrm>
            <a:off x="713688" y="2542100"/>
            <a:ext cx="2970032" cy="238343"/>
          </a:xfrm>
          <a:prstGeom prst="rect">
            <a:avLst/>
          </a:prstGeom>
          <a:noFill/>
          <a:ln w="12700">
            <a:noFill/>
          </a:ln>
        </p:spPr>
        <p:txBody>
          <a:bodyPr wrap="square" lIns="90000" tIns="46800" rIns="90000" bIns="46800" rtlCol="0" anchor="ctr" anchorCtr="0">
            <a:noAutofit/>
          </a:bodyPr>
          <a:lstStyle/>
          <a:p>
            <a:r>
              <a:rPr lang="de-DE" sz="1600" dirty="0"/>
              <a:t>persönliche Freiheit</a:t>
            </a:r>
          </a:p>
        </p:txBody>
      </p:sp>
      <p:sp>
        <p:nvSpPr>
          <p:cNvPr id="7" name="Ursachen">
            <a:extLst>
              <a:ext uri="{FF2B5EF4-FFF2-40B4-BE49-F238E27FC236}">
                <a16:creationId xmlns:a16="http://schemas.microsoft.com/office/drawing/2014/main" id="{B470E424-2744-7CA9-EFFB-1164F2E0EA97}"/>
              </a:ext>
            </a:extLst>
          </p:cNvPr>
          <p:cNvSpPr txBox="1"/>
          <p:nvPr/>
        </p:nvSpPr>
        <p:spPr>
          <a:xfrm>
            <a:off x="692945" y="2780472"/>
            <a:ext cx="2970032" cy="238343"/>
          </a:xfrm>
          <a:prstGeom prst="rect">
            <a:avLst/>
          </a:prstGeom>
          <a:noFill/>
          <a:ln w="12700">
            <a:noFill/>
          </a:ln>
        </p:spPr>
        <p:txBody>
          <a:bodyPr wrap="square" lIns="90000" tIns="46800" rIns="90000" bIns="46800" rtlCol="0" anchor="ctr" anchorCtr="0">
            <a:noAutofit/>
          </a:bodyPr>
          <a:lstStyle/>
          <a:p>
            <a:r>
              <a:rPr lang="de-DE" sz="1600" dirty="0"/>
              <a:t>geringe Steuern</a:t>
            </a:r>
          </a:p>
        </p:txBody>
      </p:sp>
      <p:sp>
        <p:nvSpPr>
          <p:cNvPr id="8" name="Ursachen">
            <a:extLst>
              <a:ext uri="{FF2B5EF4-FFF2-40B4-BE49-F238E27FC236}">
                <a16:creationId xmlns:a16="http://schemas.microsoft.com/office/drawing/2014/main" id="{6F1663FF-D3A4-F749-EA46-C4D447B3B064}"/>
              </a:ext>
            </a:extLst>
          </p:cNvPr>
          <p:cNvSpPr txBox="1"/>
          <p:nvPr/>
        </p:nvSpPr>
        <p:spPr>
          <a:xfrm>
            <a:off x="692945" y="3036121"/>
            <a:ext cx="3600040" cy="238343"/>
          </a:xfrm>
          <a:prstGeom prst="rect">
            <a:avLst/>
          </a:prstGeom>
          <a:noFill/>
          <a:ln w="12700">
            <a:noFill/>
          </a:ln>
        </p:spPr>
        <p:txBody>
          <a:bodyPr wrap="square" lIns="90000" tIns="46800" rIns="90000" bIns="46800" rtlCol="0" anchor="ctr" anchorCtr="0">
            <a:noAutofit/>
          </a:bodyPr>
          <a:lstStyle/>
          <a:p>
            <a:r>
              <a:rPr lang="de-DE" sz="1600" dirty="0"/>
              <a:t>keine Abgaben und Frondienste</a:t>
            </a:r>
          </a:p>
        </p:txBody>
      </p:sp>
      <p:sp>
        <p:nvSpPr>
          <p:cNvPr id="11" name="Ursachen">
            <a:extLst>
              <a:ext uri="{FF2B5EF4-FFF2-40B4-BE49-F238E27FC236}">
                <a16:creationId xmlns:a16="http://schemas.microsoft.com/office/drawing/2014/main" id="{596900C0-FE2B-5102-B699-16B8804C01D5}"/>
              </a:ext>
            </a:extLst>
          </p:cNvPr>
          <p:cNvSpPr txBox="1"/>
          <p:nvPr/>
        </p:nvSpPr>
        <p:spPr>
          <a:xfrm>
            <a:off x="692945" y="3332137"/>
            <a:ext cx="3438088" cy="396009"/>
          </a:xfrm>
          <a:prstGeom prst="rect">
            <a:avLst/>
          </a:prstGeom>
          <a:noFill/>
          <a:ln w="12700">
            <a:noFill/>
          </a:ln>
        </p:spPr>
        <p:txBody>
          <a:bodyPr wrap="square" lIns="90000" tIns="46800" rIns="90000" bIns="46800" rtlCol="0" anchor="ctr" anchorCtr="0">
            <a:noAutofit/>
          </a:bodyPr>
          <a:lstStyle/>
          <a:p>
            <a:r>
              <a:rPr lang="de-DE" sz="1600" dirty="0"/>
              <a:t>Kauf/Verkauf von Waren auf dem eigenen Markt</a:t>
            </a:r>
          </a:p>
        </p:txBody>
      </p:sp>
      <p:sp>
        <p:nvSpPr>
          <p:cNvPr id="12" name="Ursachen">
            <a:extLst>
              <a:ext uri="{FF2B5EF4-FFF2-40B4-BE49-F238E27FC236}">
                <a16:creationId xmlns:a16="http://schemas.microsoft.com/office/drawing/2014/main" id="{AF6D538D-30D2-300E-669D-E1111EEABEE1}"/>
              </a:ext>
            </a:extLst>
          </p:cNvPr>
          <p:cNvSpPr txBox="1"/>
          <p:nvPr/>
        </p:nvSpPr>
        <p:spPr>
          <a:xfrm>
            <a:off x="692945" y="3785067"/>
            <a:ext cx="2970032" cy="238343"/>
          </a:xfrm>
          <a:prstGeom prst="rect">
            <a:avLst/>
          </a:prstGeom>
          <a:noFill/>
          <a:ln w="12700">
            <a:noFill/>
          </a:ln>
        </p:spPr>
        <p:txBody>
          <a:bodyPr wrap="square" lIns="90000" tIns="46800" rIns="90000" bIns="46800" rtlCol="0" anchor="ctr" anchorCtr="0">
            <a:noAutofit/>
          </a:bodyPr>
          <a:lstStyle/>
          <a:p>
            <a:r>
              <a:rPr lang="de-DE" sz="1600" dirty="0"/>
              <a:t>Schutz</a:t>
            </a:r>
          </a:p>
        </p:txBody>
      </p:sp>
      <p:sp>
        <p:nvSpPr>
          <p:cNvPr id="13" name="Ursachen">
            <a:extLst>
              <a:ext uri="{FF2B5EF4-FFF2-40B4-BE49-F238E27FC236}">
                <a16:creationId xmlns:a16="http://schemas.microsoft.com/office/drawing/2014/main" id="{AD1A4FB4-1F4F-2BCC-6DBF-7C498028F20D}"/>
              </a:ext>
            </a:extLst>
          </p:cNvPr>
          <p:cNvSpPr txBox="1"/>
          <p:nvPr/>
        </p:nvSpPr>
        <p:spPr>
          <a:xfrm>
            <a:off x="4903218" y="2542129"/>
            <a:ext cx="3511147" cy="238343"/>
          </a:xfrm>
          <a:prstGeom prst="rect">
            <a:avLst/>
          </a:prstGeom>
          <a:noFill/>
          <a:ln w="12700">
            <a:noFill/>
          </a:ln>
        </p:spPr>
        <p:txBody>
          <a:bodyPr wrap="square" lIns="90000" tIns="46800" rIns="90000" bIns="46800" rtlCol="0" anchor="ctr" anchorCtr="0">
            <a:noAutofit/>
          </a:bodyPr>
          <a:lstStyle/>
          <a:p>
            <a:r>
              <a:rPr lang="de-DE" sz="1600" dirty="0"/>
              <a:t>befestigte Stützpunkte in ihrem Land</a:t>
            </a:r>
          </a:p>
        </p:txBody>
      </p:sp>
      <p:sp>
        <p:nvSpPr>
          <p:cNvPr id="14" name="Ursachen">
            <a:extLst>
              <a:ext uri="{FF2B5EF4-FFF2-40B4-BE49-F238E27FC236}">
                <a16:creationId xmlns:a16="http://schemas.microsoft.com/office/drawing/2014/main" id="{55529A8A-0679-0D8E-F5AD-5D0FB7FA3124}"/>
              </a:ext>
            </a:extLst>
          </p:cNvPr>
          <p:cNvSpPr txBox="1"/>
          <p:nvPr/>
        </p:nvSpPr>
        <p:spPr>
          <a:xfrm>
            <a:off x="4915768" y="2797778"/>
            <a:ext cx="3420038" cy="238343"/>
          </a:xfrm>
          <a:prstGeom prst="rect">
            <a:avLst/>
          </a:prstGeom>
          <a:noFill/>
          <a:ln w="12700">
            <a:noFill/>
          </a:ln>
        </p:spPr>
        <p:txBody>
          <a:bodyPr wrap="square" lIns="90000" tIns="46800" rIns="90000" bIns="46800" rtlCol="0" anchor="ctr" anchorCtr="0">
            <a:noAutofit/>
          </a:bodyPr>
          <a:lstStyle/>
          <a:p>
            <a:r>
              <a:rPr lang="de-DE" sz="1600" dirty="0"/>
              <a:t>Einnahmen durch Zoll und Steuern</a:t>
            </a:r>
          </a:p>
        </p:txBody>
      </p:sp>
      <p:sp>
        <p:nvSpPr>
          <p:cNvPr id="15" name="Ursachen">
            <a:extLst>
              <a:ext uri="{FF2B5EF4-FFF2-40B4-BE49-F238E27FC236}">
                <a16:creationId xmlns:a16="http://schemas.microsoft.com/office/drawing/2014/main" id="{24EB5972-942B-3D8E-9145-FFE84587D8F3}"/>
              </a:ext>
            </a:extLst>
          </p:cNvPr>
          <p:cNvSpPr txBox="1"/>
          <p:nvPr/>
        </p:nvSpPr>
        <p:spPr>
          <a:xfrm>
            <a:off x="4889684" y="3040020"/>
            <a:ext cx="2970032" cy="238343"/>
          </a:xfrm>
          <a:prstGeom prst="rect">
            <a:avLst/>
          </a:prstGeom>
          <a:noFill/>
          <a:ln w="12700">
            <a:noFill/>
          </a:ln>
        </p:spPr>
        <p:txBody>
          <a:bodyPr wrap="square" lIns="90000" tIns="46800" rIns="90000" bIns="46800" rtlCol="0" anchor="ctr" anchorCtr="0">
            <a:noAutofit/>
          </a:bodyPr>
          <a:lstStyle/>
          <a:p>
            <a:r>
              <a:rPr lang="de-DE" sz="1600" dirty="0"/>
              <a:t>Zentren wirtschaftlicher Blüte</a:t>
            </a:r>
          </a:p>
        </p:txBody>
      </p:sp>
      <p:sp>
        <p:nvSpPr>
          <p:cNvPr id="16" name="Ursachen">
            <a:extLst>
              <a:ext uri="{FF2B5EF4-FFF2-40B4-BE49-F238E27FC236}">
                <a16:creationId xmlns:a16="http://schemas.microsoft.com/office/drawing/2014/main" id="{B73B2171-0E80-6651-DB45-25A0432E0F6D}"/>
              </a:ext>
            </a:extLst>
          </p:cNvPr>
          <p:cNvSpPr txBox="1"/>
          <p:nvPr/>
        </p:nvSpPr>
        <p:spPr>
          <a:xfrm>
            <a:off x="4903218" y="3274705"/>
            <a:ext cx="3150035" cy="1090281"/>
          </a:xfrm>
          <a:prstGeom prst="rect">
            <a:avLst/>
          </a:prstGeom>
          <a:noFill/>
          <a:ln w="12700">
            <a:noFill/>
          </a:ln>
        </p:spPr>
        <p:txBody>
          <a:bodyPr wrap="square" lIns="90000" tIns="0" rIns="90000" bIns="46800" rtlCol="0" anchor="t" anchorCtr="0">
            <a:noAutofit/>
          </a:bodyPr>
          <a:lstStyle/>
          <a:p>
            <a:r>
              <a:rPr lang="de-DE" sz="1600" dirty="0"/>
              <a:t>wohlhabende, treue Untertanen</a:t>
            </a:r>
          </a:p>
        </p:txBody>
      </p:sp>
      <p:sp>
        <p:nvSpPr>
          <p:cNvPr id="17" name="Ursachen">
            <a:extLst>
              <a:ext uri="{FF2B5EF4-FFF2-40B4-BE49-F238E27FC236}">
                <a16:creationId xmlns:a16="http://schemas.microsoft.com/office/drawing/2014/main" id="{3422BBE5-E4BD-F040-D939-8AB5D5E52206}"/>
              </a:ext>
            </a:extLst>
          </p:cNvPr>
          <p:cNvSpPr txBox="1"/>
          <p:nvPr/>
        </p:nvSpPr>
        <p:spPr>
          <a:xfrm>
            <a:off x="692945" y="4021693"/>
            <a:ext cx="2970032" cy="238343"/>
          </a:xfrm>
          <a:prstGeom prst="rect">
            <a:avLst/>
          </a:prstGeom>
          <a:noFill/>
          <a:ln w="12700">
            <a:noFill/>
          </a:ln>
        </p:spPr>
        <p:txBody>
          <a:bodyPr wrap="square" lIns="90000" tIns="46800" rIns="90000" bIns="46800" rtlCol="0" anchor="ctr" anchorCtr="0">
            <a:noAutofit/>
          </a:bodyPr>
          <a:lstStyle/>
          <a:p>
            <a:r>
              <a:rPr lang="de-DE" sz="1600" dirty="0"/>
              <a:t>Mitbestimmung</a:t>
            </a:r>
          </a:p>
        </p:txBody>
      </p:sp>
    </p:spTree>
    <p:extLst>
      <p:ext uri="{BB962C8B-B14F-4D97-AF65-F5344CB8AC3E}">
        <p14:creationId xmlns:p14="http://schemas.microsoft.com/office/powerpoint/2010/main" val="3961147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5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5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5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1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1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1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1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1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1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1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" dur="1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1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" dur="1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4" grpId="0" animBg="1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intergrund">
            <a:extLst>
              <a:ext uri="{FF2B5EF4-FFF2-40B4-BE49-F238E27FC236}">
                <a16:creationId xmlns:a16="http://schemas.microsoft.com/office/drawing/2014/main" id="{37641FAF-3561-E929-6903-EDE0C6957FA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53" name="Pfeil: weiter">
            <a:extLst>
              <a:ext uri="{FF2B5EF4-FFF2-40B4-BE49-F238E27FC236}">
                <a16:creationId xmlns:a16="http://schemas.microsoft.com/office/drawing/2014/main" id="{07AC277D-39F4-10CB-2199-1717DAE16A7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6" name="Titel 1 Impuls">
            <a:extLst>
              <a:ext uri="{FF2B5EF4-FFF2-40B4-BE49-F238E27FC236}">
                <a16:creationId xmlns:a16="http://schemas.microsoft.com/office/drawing/2014/main" id="{6983C6D8-1274-ADA9-6E9A-2B33FA28D8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153" y="549274"/>
            <a:ext cx="8100000" cy="539751"/>
          </a:xfrm>
        </p:spPr>
        <p:txBody>
          <a:bodyPr/>
          <a:lstStyle/>
          <a:p>
            <a:r>
              <a:rPr lang="de-DE" dirty="0"/>
              <a:t>Vorteile der Stadt</a:t>
            </a:r>
          </a:p>
        </p:txBody>
      </p:sp>
      <p:sp>
        <p:nvSpPr>
          <p:cNvPr id="7" name="Textfeld an/aus">
            <a:extLst>
              <a:ext uri="{FF2B5EF4-FFF2-40B4-BE49-F238E27FC236}">
                <a16:creationId xmlns:a16="http://schemas.microsoft.com/office/drawing/2014/main" id="{0375DD5C-9A3F-D5C9-830E-BF41B5092CCC}"/>
              </a:ext>
            </a:extLst>
          </p:cNvPr>
          <p:cNvSpPr txBox="1"/>
          <p:nvPr/>
        </p:nvSpPr>
        <p:spPr>
          <a:xfrm>
            <a:off x="523154" y="2174554"/>
            <a:ext cx="3869460" cy="2196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>
              <a:spcAft>
                <a:spcPts val="300"/>
              </a:spcAft>
            </a:pPr>
            <a:r>
              <a:rPr lang="de-DE" sz="2000" b="1" dirty="0"/>
              <a:t>Bürger </a:t>
            </a:r>
          </a:p>
        </p:txBody>
      </p:sp>
      <p:sp>
        <p:nvSpPr>
          <p:cNvPr id="9" name="Ursachen">
            <a:extLst>
              <a:ext uri="{FF2B5EF4-FFF2-40B4-BE49-F238E27FC236}">
                <a16:creationId xmlns:a16="http://schemas.microsoft.com/office/drawing/2014/main" id="{33719100-89EB-84DF-27C1-7AF751D7C394}"/>
              </a:ext>
            </a:extLst>
          </p:cNvPr>
          <p:cNvSpPr txBox="1"/>
          <p:nvPr/>
        </p:nvSpPr>
        <p:spPr>
          <a:xfrm>
            <a:off x="4751388" y="2168986"/>
            <a:ext cx="3874364" cy="2196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>
              <a:spcAft>
                <a:spcPts val="300"/>
              </a:spcAft>
            </a:pPr>
            <a:r>
              <a:rPr lang="de-DE" sz="2000" b="1" dirty="0"/>
              <a:t>Stadtherrn</a:t>
            </a:r>
          </a:p>
        </p:txBody>
      </p:sp>
      <p:cxnSp>
        <p:nvCxnSpPr>
          <p:cNvPr id="17" name="Gerade Verbindung mit Pfeil 16">
            <a:extLst>
              <a:ext uri="{FF2B5EF4-FFF2-40B4-BE49-F238E27FC236}">
                <a16:creationId xmlns:a16="http://schemas.microsoft.com/office/drawing/2014/main" id="{185D8FF9-EBCD-D2A7-2E1E-77B03E7296C5}"/>
              </a:ext>
            </a:extLst>
          </p:cNvPr>
          <p:cNvCxnSpPr>
            <a:cxnSpLocks/>
          </p:cNvCxnSpPr>
          <p:nvPr/>
        </p:nvCxnSpPr>
        <p:spPr>
          <a:xfrm flipH="1">
            <a:off x="2457884" y="1089025"/>
            <a:ext cx="1225836" cy="989960"/>
          </a:xfrm>
          <a:prstGeom prst="straightConnector1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  <a:headEnd type="none" w="lg" len="med"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F7BC61AC-0176-2106-A3A3-110A6D675EA8}"/>
              </a:ext>
            </a:extLst>
          </p:cNvPr>
          <p:cNvCxnSpPr>
            <a:cxnSpLocks/>
          </p:cNvCxnSpPr>
          <p:nvPr/>
        </p:nvCxnSpPr>
        <p:spPr>
          <a:xfrm>
            <a:off x="5553289" y="1089025"/>
            <a:ext cx="1135281" cy="989960"/>
          </a:xfrm>
          <a:prstGeom prst="straightConnector1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  <a:headEnd type="none" w="lg" len="med"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7291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4627429"/>
      </p:ext>
    </p:extLst>
  </p:cSld>
  <p:clrMapOvr>
    <a:masterClrMapping/>
  </p:clrMapOvr>
</p:sld>
</file>

<file path=ppt/theme/theme1.xml><?xml version="1.0" encoding="utf-8"?>
<a:theme xmlns:a="http://schemas.openxmlformats.org/drawingml/2006/main" name="Klett_Tafelbilder_Inhalt">
  <a:themeElements>
    <a:clrScheme name="Benutzerdefiniert 2">
      <a:dk1>
        <a:sysClr val="windowText" lastClr="000000"/>
      </a:dk1>
      <a:lt1>
        <a:sysClr val="window" lastClr="FFFFFF"/>
      </a:lt1>
      <a:dk2>
        <a:srgbClr val="77ABDD"/>
      </a:dk2>
      <a:lt2>
        <a:srgbClr val="5F5F5F"/>
      </a:lt2>
      <a:accent1>
        <a:srgbClr val="63C3D1"/>
      </a:accent1>
      <a:accent2>
        <a:srgbClr val="79C299"/>
      </a:accent2>
      <a:accent3>
        <a:srgbClr val="ACCF79"/>
      </a:accent3>
      <a:accent4>
        <a:srgbClr val="ECE768"/>
      </a:accent4>
      <a:accent5>
        <a:srgbClr val="F8AE4C"/>
      </a:accent5>
      <a:accent6>
        <a:srgbClr val="EE717F"/>
      </a:accent6>
      <a:hlink>
        <a:srgbClr val="0563C1"/>
      </a:hlink>
      <a:folHlink>
        <a:srgbClr val="954F72"/>
      </a:folHlink>
    </a:clrScheme>
    <a:fontScheme name="Klet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larhei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12700">
          <a:solidFill>
            <a:schemeClr val="bg2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bg2"/>
          </a:solidFill>
          <a:headEnd type="none" w="med" len="med"/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 w="12700">
          <a:solidFill>
            <a:schemeClr val="bg2"/>
          </a:solidFill>
        </a:ln>
      </a:spPr>
      <a:bodyPr wrap="square" lIns="90000" tIns="46800" rIns="90000" bIns="46800" rtlCol="0">
        <a:noAutofit/>
      </a:bodyPr>
      <a:lstStyle>
        <a:defPPr marL="179388" indent="-179388" algn="l">
          <a:buFont typeface="Arial" panose="020B0604020202020204" pitchFamily="34" charset="0"/>
          <a:buChar char="•"/>
          <a:defRPr sz="14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Tafelbilder_Klett_Vorlage_2021-10-12.potx" id="{07630FB8-37CC-4B1A-A69E-60ED5211D45D}" vid="{FF1E3251-A210-4127-81D8-168C57D83F22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59</Words>
  <Application>Microsoft Office PowerPoint</Application>
  <PresentationFormat>Bildschirmpräsentation (4:3)</PresentationFormat>
  <Paragraphs>28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3</vt:i4>
      </vt:variant>
    </vt:vector>
  </HeadingPairs>
  <TitlesOfParts>
    <vt:vector size="8" baseType="lpstr">
      <vt:lpstr>Arial</vt:lpstr>
      <vt:lpstr>Calibri</vt:lpstr>
      <vt:lpstr>Symbol</vt:lpstr>
      <vt:lpstr>Klett_Tafelbilder_Inhalt</vt:lpstr>
      <vt:lpstr>Benutzerdefiniertes Design</vt:lpstr>
      <vt:lpstr>Vorteile der Stadt</vt:lpstr>
      <vt:lpstr>Vorteile der Stadt</vt:lpstr>
      <vt:lpstr>PowerPoint-Präsentation</vt:lpstr>
    </vt:vector>
  </TitlesOfParts>
  <Company>Ernst Klett Verlag GmbH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Ernst Klett Verlag GmbH</dc:creator>
  <cp:lastModifiedBy>Klepel-Wilschky, Karena</cp:lastModifiedBy>
  <cp:revision>200</cp:revision>
  <cp:lastPrinted>2021-09-13T08:50:51Z</cp:lastPrinted>
  <dcterms:created xsi:type="dcterms:W3CDTF">2021-09-02T06:35:54Z</dcterms:created>
  <dcterms:modified xsi:type="dcterms:W3CDTF">2024-05-28T11:51:40Z</dcterms:modified>
</cp:coreProperties>
</file>

<file path=userCustomization/customUI.xml><?xml version="1.0" encoding="utf-8"?>
<mso:customUI xmlns:mso="http://schemas.microsoft.com/office/2006/01/customui">
  <mso:ribbon>
    <mso:qat>
      <mso:documentControls>
        <mso:control idQ="mso:ViewSlideMasterView" visible="true"/>
        <mso:control idQ="mso:GuidesShowHide" visible="true"/>
        <mso:control idQ="mso:ViewGridlinesPowerPoint" visible="true"/>
        <mso:control idQ="mso:ViewRulerPowerPoint" visible="true"/>
      </mso:documentControls>
    </mso:qat>
  </mso:ribbon>
</mso:customUI>
</file>