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microsoft.com/office/2006/relationships/ui/userCustomization" Target="userCustomization/customUI.xml"/><Relationship Id="rId1" Type="http://schemas.openxmlformats.org/officeDocument/2006/relationships/officeDocument" Target="ppt/presentation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6"/>
  </p:notesMasterIdLst>
  <p:sldIdLst>
    <p:sldId id="271" r:id="rId3"/>
    <p:sldId id="272" r:id="rId4"/>
    <p:sldId id="270" r:id="rId5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21" autoAdjust="0"/>
    <p:restoredTop sz="94660"/>
  </p:normalViewPr>
  <p:slideViewPr>
    <p:cSldViewPr snapToObjects="1">
      <p:cViewPr>
        <p:scale>
          <a:sx n="232" d="100"/>
          <a:sy n="232" d="100"/>
        </p:scale>
        <p:origin x="8" y="-134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61056D8-F3A6-4C42-AB44-940D2AEEDAEB}" type="datetimeFigureOut">
              <a:rPr lang="de-DE" smtClean="0"/>
              <a:t>11.09.24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217569B-DFD3-4336-901B-A73AF48B4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671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39750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8101012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38761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8101012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45C4836-047C-4DF0-B6B7-4D00CFFD85F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073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089025"/>
            <a:ext cx="3866860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089025"/>
            <a:ext cx="38671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064209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538979"/>
            <a:ext cx="386686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538979"/>
            <a:ext cx="386715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76CD0BE6-F59A-4F31-9D10-AECAE6D5E0B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8532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>
          <p15:clr>
            <a:srgbClr val="FBAE40"/>
          </p15:clr>
        </p15:guide>
        <p15:guide id="2" pos="299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2516187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089025"/>
            <a:ext cx="25209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089025"/>
            <a:ext cx="2516188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664006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 userDrawn="1">
          <p15:clr>
            <a:srgbClr val="FBAE40"/>
          </p15:clr>
        </p15:guide>
        <p15:guide id="2" pos="3674" userDrawn="1">
          <p15:clr>
            <a:srgbClr val="FBAE40"/>
          </p15:clr>
        </p15:guide>
        <p15:guide id="3" pos="2086" userDrawn="1">
          <p15:clr>
            <a:srgbClr val="FBAE40"/>
          </p15:clr>
        </p15:guide>
        <p15:guide id="4" pos="3844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2516187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538979"/>
            <a:ext cx="2520950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538979"/>
            <a:ext cx="2516188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83A848C3-17C1-4C05-92F4-86AA5A0103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21433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>
          <p15:clr>
            <a:srgbClr val="FBAE40"/>
          </p15:clr>
        </p15:guide>
        <p15:guide id="2" pos="3674">
          <p15:clr>
            <a:srgbClr val="FBAE40"/>
          </p15:clr>
        </p15:guide>
        <p15:guide id="3" pos="2086">
          <p15:clr>
            <a:srgbClr val="FBAE40"/>
          </p15:clr>
        </p15:guide>
        <p15:guide id="4" pos="384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2_Impress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1747240B-16F2-41E4-BB1E-43CE4053D065}"/>
              </a:ext>
            </a:extLst>
          </p:cNvPr>
          <p:cNvSpPr txBox="1"/>
          <p:nvPr userDrawn="1"/>
        </p:nvSpPr>
        <p:spPr>
          <a:xfrm>
            <a:off x="522289" y="1268976"/>
            <a:ext cx="3870322" cy="225002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© Ernst Klett Verlag GmbH, Stuttgart 2024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Rechte vorbehalten.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www.klett.de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Hinweise zum Einsatz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Folien dürfen bearbeitet werden. Die leere Abschlussfolie eignet sich als Kopiervorlage.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Wir wünschen Ihnen einen guten Unterrichtsverlauf.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Mit freundlichen Grüßen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Ihre Redaktion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818ACF9-4368-4102-AACA-45E30030817E}"/>
              </a:ext>
            </a:extLst>
          </p:cNvPr>
          <p:cNvSpPr txBox="1"/>
          <p:nvPr userDrawn="1"/>
        </p:nvSpPr>
        <p:spPr>
          <a:xfrm>
            <a:off x="4751388" y="1268976"/>
            <a:ext cx="3870323" cy="494926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Autor: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Dr. Christian Mehr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2E303B2-B860-4C67-ABE6-7F3A1E8BCDFE}"/>
              </a:ext>
            </a:extLst>
          </p:cNvPr>
          <p:cNvSpPr txBox="1"/>
          <p:nvPr userDrawn="1"/>
        </p:nvSpPr>
        <p:spPr>
          <a:xfrm>
            <a:off x="522289" y="4041674"/>
            <a:ext cx="3870322" cy="14573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800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Arial" charset="0"/>
              </a:rPr>
              <a:t>Verschlagwortung: Staatsformen, Revolution, Liberalismus, Konservatismus, Sozialismus</a:t>
            </a:r>
          </a:p>
        </p:txBody>
      </p:sp>
    </p:spTree>
    <p:extLst>
      <p:ext uri="{BB962C8B-B14F-4D97-AF65-F5344CB8AC3E}">
        <p14:creationId xmlns:p14="http://schemas.microsoft.com/office/powerpoint/2010/main" val="13499362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  <p15:guide id="3" orient="horz" pos="79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e 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EF847A-25E1-455E-B2D7-FA3B509341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43000" y="1122363"/>
            <a:ext cx="6858000" cy="866621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Leere Seite</a:t>
            </a:r>
          </a:p>
        </p:txBody>
      </p:sp>
    </p:spTree>
    <p:extLst>
      <p:ext uri="{BB962C8B-B14F-4D97-AF65-F5344CB8AC3E}">
        <p14:creationId xmlns:p14="http://schemas.microsoft.com/office/powerpoint/2010/main" val="62553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>
            <a:spLocks noChangeArrowheads="1"/>
          </p:cNvSpPr>
          <p:nvPr userDrawn="1"/>
        </p:nvSpPr>
        <p:spPr bwMode="auto">
          <a:xfrm>
            <a:off x="2771980" y="98963"/>
            <a:ext cx="5853773" cy="18000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800" dirty="0">
                <a:solidFill>
                  <a:srgbClr val="191300"/>
                </a:solidFill>
              </a:rPr>
              <a:t>Tafelbild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0" dirty="0">
                <a:solidFill>
                  <a:srgbClr val="000000"/>
                </a:solidFill>
              </a:rPr>
              <a:t> Folie </a:t>
            </a:r>
            <a:fld id="{F1DB7DA3-33F8-4691-A484-53B09D790FEA}" type="slidenum">
              <a:rPr lang="de-DE" altLang="de-DE" sz="800" b="0" smtClean="0">
                <a:solidFill>
                  <a:srgbClr val="000000"/>
                </a:solidFill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altLang="de-DE" sz="800" b="0" dirty="0">
                <a:solidFill>
                  <a:srgbClr val="000000"/>
                </a:solidFill>
              </a:rPr>
              <a:t> von 3</a:t>
            </a:r>
            <a:endParaRPr lang="de-DE" altLang="de-DE" sz="800" dirty="0">
              <a:solidFill>
                <a:srgbClr val="191300"/>
              </a:solidFill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800" dirty="0">
              <a:solidFill>
                <a:srgbClr val="191300"/>
              </a:solidFill>
            </a:endParaRPr>
          </a:p>
        </p:txBody>
      </p:sp>
      <p:pic>
        <p:nvPicPr>
          <p:cNvPr id="7" name="Grafik 3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0" y="6261862"/>
            <a:ext cx="9151200" cy="605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6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127" y="6395439"/>
            <a:ext cx="936625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7">
            <a:extLst>
              <a:ext uri="{FF2B5EF4-FFF2-40B4-BE49-F238E27FC236}">
                <a16:creationId xmlns:a16="http://schemas.microsoft.com/office/drawing/2014/main" id="{42C53F4E-F96A-4492-A6E1-747F610DB9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39750" y="6640512"/>
            <a:ext cx="6934200" cy="1800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altLang="de-DE" sz="800" dirty="0">
                <a:solidFill>
                  <a:srgbClr val="000000"/>
                </a:solidFill>
              </a:rPr>
              <a:t>© Ernst Klett Verlag GmbH, Stuttgart 2024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800" dirty="0">
                <a:solidFill>
                  <a:srgbClr val="000000"/>
                </a:solidFill>
              </a:rPr>
              <a:t>www.klett.de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105F085-277D-45AC-8ECE-956391346D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2287" y="1089275"/>
            <a:ext cx="8099425" cy="5128963"/>
          </a:xfrm>
          <a:prstGeom prst="rect">
            <a:avLst/>
          </a:prstGeom>
          <a:ln w="12700">
            <a:solidFill>
              <a:schemeClr val="bg2"/>
            </a:solidFill>
          </a:ln>
        </p:spPr>
        <p:txBody>
          <a:bodyPr vert="horz" lIns="90000" tIns="46800" rIns="90000" bIns="4680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itelplatzhalter 3">
            <a:extLst>
              <a:ext uri="{FF2B5EF4-FFF2-40B4-BE49-F238E27FC236}">
                <a16:creationId xmlns:a16="http://schemas.microsoft.com/office/drawing/2014/main" id="{8E8AA701-41B4-4B79-86C6-27896195F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519666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55" r:id="rId3"/>
    <p:sldLayoutId id="2147483658" r:id="rId4"/>
    <p:sldLayoutId id="2147483656" r:id="rId5"/>
    <p:sldLayoutId id="2147483659" r:id="rId6"/>
    <p:sldLayoutId id="2147483653" r:id="rId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358775" indent="-180975" algn="l" defTabSz="914400" rtl="0" eaLnBrk="1" latinLnBrk="0" hangingPunct="1">
        <a:lnSpc>
          <a:spcPct val="110000"/>
        </a:lnSpc>
        <a:spcBef>
          <a:spcPts val="0"/>
        </a:spcBef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9" userDrawn="1">
          <p15:clr>
            <a:srgbClr val="F26B43"/>
          </p15:clr>
        </p15:guide>
        <p15:guide id="3" pos="5431" userDrawn="1">
          <p15:clr>
            <a:srgbClr val="F26B43"/>
          </p15:clr>
        </p15:guide>
        <p15:guide id="4" orient="horz" pos="346" userDrawn="1">
          <p15:clr>
            <a:srgbClr val="F26B43"/>
          </p15:clr>
        </p15:guide>
        <p15:guide id="5" orient="horz" pos="3917" userDrawn="1">
          <p15:clr>
            <a:srgbClr val="F26B43"/>
          </p15:clr>
        </p15:guide>
        <p15:guide id="6" orient="horz" pos="68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1776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2" name="Titel 1 Impuls">
            <a:extLst>
              <a:ext uri="{FF2B5EF4-FFF2-40B4-BE49-F238E27FC236}">
                <a16:creationId xmlns:a16="http://schemas.microsoft.com/office/drawing/2014/main" id="{E0ECA558-E0D7-BDB8-7AF9-0F457DE4D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Staatsformen und ihre Besonderheiten</a:t>
            </a:r>
          </a:p>
        </p:txBody>
      </p:sp>
      <p:sp>
        <p:nvSpPr>
          <p:cNvPr id="10" name="Textfeld an/aus">
            <a:extLst>
              <a:ext uri="{FF2B5EF4-FFF2-40B4-BE49-F238E27FC236}">
                <a16:creationId xmlns:a16="http://schemas.microsoft.com/office/drawing/2014/main" id="{6BF2C94F-5E23-8B13-0EEF-223395341D95}"/>
              </a:ext>
            </a:extLst>
          </p:cNvPr>
          <p:cNvSpPr txBox="1"/>
          <p:nvPr/>
        </p:nvSpPr>
        <p:spPr>
          <a:xfrm>
            <a:off x="2773152" y="2933582"/>
            <a:ext cx="3600000" cy="108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pPr algn="ctr"/>
            <a:r>
              <a:rPr lang="de-DE" sz="1600" b="1" dirty="0"/>
              <a:t>Neue Herrschaftsformen und Weltanschauungen </a:t>
            </a:r>
            <a:br>
              <a:rPr lang="de-DE" sz="1600" b="1" dirty="0"/>
            </a:br>
            <a:r>
              <a:rPr lang="de-DE" sz="1600" b="1" dirty="0"/>
              <a:t>als Folge der Revolutionen</a:t>
            </a:r>
          </a:p>
        </p:txBody>
      </p:sp>
      <p:sp>
        <p:nvSpPr>
          <p:cNvPr id="5" name="Textfeld an/aus">
            <a:extLst>
              <a:ext uri="{FF2B5EF4-FFF2-40B4-BE49-F238E27FC236}">
                <a16:creationId xmlns:a16="http://schemas.microsoft.com/office/drawing/2014/main" id="{67081E68-E86E-8139-21F6-89DA19484745}"/>
              </a:ext>
            </a:extLst>
          </p:cNvPr>
          <p:cNvSpPr txBox="1"/>
          <p:nvPr/>
        </p:nvSpPr>
        <p:spPr>
          <a:xfrm>
            <a:off x="2733717" y="1274505"/>
            <a:ext cx="3600000" cy="61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r>
              <a:rPr lang="de-DE" sz="1600" dirty="0"/>
              <a:t>Monarchie: parlamentarisch, konstitutionell, ständisch, absolut</a:t>
            </a:r>
          </a:p>
        </p:txBody>
      </p:sp>
      <p:sp>
        <p:nvSpPr>
          <p:cNvPr id="7" name="Textfeld an/aus">
            <a:extLst>
              <a:ext uri="{FF2B5EF4-FFF2-40B4-BE49-F238E27FC236}">
                <a16:creationId xmlns:a16="http://schemas.microsoft.com/office/drawing/2014/main" id="{224FCB1D-5BDF-E567-A27A-429FA8417730}"/>
              </a:ext>
            </a:extLst>
          </p:cNvPr>
          <p:cNvSpPr txBox="1"/>
          <p:nvPr/>
        </p:nvSpPr>
        <p:spPr>
          <a:xfrm>
            <a:off x="2773152" y="4149008"/>
            <a:ext cx="3600000" cy="206923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dirty="0"/>
              <a:t>Weltanschauungen 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Liberalismus: Freiheit des Einzelnen, freie Marktwirtschaft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Konservatismus: Bewahrung von Werten, Tradition, Schutz durch den Staat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Sozialismus: Gleichheit, Abschaffung des Privateigentums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600" dirty="0"/>
          </a:p>
        </p:txBody>
      </p:sp>
      <p:sp>
        <p:nvSpPr>
          <p:cNvPr id="9" name="Trapezoid 8">
            <a:extLst>
              <a:ext uri="{FF2B5EF4-FFF2-40B4-BE49-F238E27FC236}">
                <a16:creationId xmlns:a16="http://schemas.microsoft.com/office/drawing/2014/main" id="{F80279F2-29F5-1CFC-7977-79CC0FAAD9FB}"/>
              </a:ext>
            </a:extLst>
          </p:cNvPr>
          <p:cNvSpPr/>
          <p:nvPr/>
        </p:nvSpPr>
        <p:spPr>
          <a:xfrm rot="16200000">
            <a:off x="5111999" y="2350178"/>
            <a:ext cx="4770002" cy="2247696"/>
          </a:xfrm>
          <a:prstGeom prst="trapezoid">
            <a:avLst>
              <a:gd name="adj" fmla="val 81747"/>
            </a:avLst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rapezoid 12">
            <a:extLst>
              <a:ext uri="{FF2B5EF4-FFF2-40B4-BE49-F238E27FC236}">
                <a16:creationId xmlns:a16="http://schemas.microsoft.com/office/drawing/2014/main" id="{3283E811-02A3-84B7-62F3-5C6BA35F20CC}"/>
              </a:ext>
            </a:extLst>
          </p:cNvPr>
          <p:cNvSpPr/>
          <p:nvPr/>
        </p:nvSpPr>
        <p:spPr>
          <a:xfrm rot="5400000" flipH="1">
            <a:off x="-735697" y="2350178"/>
            <a:ext cx="4770002" cy="2247696"/>
          </a:xfrm>
          <a:prstGeom prst="trapezoid">
            <a:avLst>
              <a:gd name="adj" fmla="val 81747"/>
            </a:avLst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feld an/aus">
            <a:extLst>
              <a:ext uri="{FF2B5EF4-FFF2-40B4-BE49-F238E27FC236}">
                <a16:creationId xmlns:a16="http://schemas.microsoft.com/office/drawing/2014/main" id="{EDA6649E-11F2-8DB0-2E94-B0F35D8495A0}"/>
              </a:ext>
            </a:extLst>
          </p:cNvPr>
          <p:cNvSpPr txBox="1"/>
          <p:nvPr/>
        </p:nvSpPr>
        <p:spPr>
          <a:xfrm>
            <a:off x="2733717" y="2053219"/>
            <a:ext cx="36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r>
              <a:rPr lang="de-DE" sz="1600" dirty="0"/>
              <a:t>Republik − kein König</a:t>
            </a:r>
          </a:p>
        </p:txBody>
      </p:sp>
      <p:sp>
        <p:nvSpPr>
          <p:cNvPr id="15" name="Textfeld an/aus">
            <a:extLst>
              <a:ext uri="{FF2B5EF4-FFF2-40B4-BE49-F238E27FC236}">
                <a16:creationId xmlns:a16="http://schemas.microsoft.com/office/drawing/2014/main" id="{060E7E0B-2382-8543-BCB0-1410DC65D268}"/>
              </a:ext>
            </a:extLst>
          </p:cNvPr>
          <p:cNvSpPr txBox="1"/>
          <p:nvPr/>
        </p:nvSpPr>
        <p:spPr>
          <a:xfrm>
            <a:off x="722037" y="2739974"/>
            <a:ext cx="1476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r>
              <a:rPr lang="de-DE" sz="1600" dirty="0"/>
              <a:t>Arbeiter </a:t>
            </a:r>
          </a:p>
        </p:txBody>
      </p:sp>
      <p:sp>
        <p:nvSpPr>
          <p:cNvPr id="16" name="Textfeld an/aus">
            <a:extLst>
              <a:ext uri="{FF2B5EF4-FFF2-40B4-BE49-F238E27FC236}">
                <a16:creationId xmlns:a16="http://schemas.microsoft.com/office/drawing/2014/main" id="{34330E9B-F9C3-FAF3-BE2D-C25875E99D17}"/>
              </a:ext>
            </a:extLst>
          </p:cNvPr>
          <p:cNvSpPr txBox="1"/>
          <p:nvPr/>
        </p:nvSpPr>
        <p:spPr>
          <a:xfrm>
            <a:off x="722037" y="3284450"/>
            <a:ext cx="1476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r>
              <a:rPr lang="de-DE" sz="1600" dirty="0"/>
              <a:t>Unternehmer</a:t>
            </a:r>
          </a:p>
        </p:txBody>
      </p:sp>
      <p:sp>
        <p:nvSpPr>
          <p:cNvPr id="17" name="Textfeld an/aus">
            <a:extLst>
              <a:ext uri="{FF2B5EF4-FFF2-40B4-BE49-F238E27FC236}">
                <a16:creationId xmlns:a16="http://schemas.microsoft.com/office/drawing/2014/main" id="{703B54C7-A895-A815-42DB-0F68B3EAD3C2}"/>
              </a:ext>
            </a:extLst>
          </p:cNvPr>
          <p:cNvSpPr txBox="1"/>
          <p:nvPr/>
        </p:nvSpPr>
        <p:spPr>
          <a:xfrm>
            <a:off x="722037" y="3828926"/>
            <a:ext cx="1476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r>
              <a:rPr lang="de-DE" sz="1600" dirty="0"/>
              <a:t>Gutsbesitzer</a:t>
            </a:r>
          </a:p>
        </p:txBody>
      </p:sp>
      <p:sp>
        <p:nvSpPr>
          <p:cNvPr id="19" name="Textfeld an/aus">
            <a:extLst>
              <a:ext uri="{FF2B5EF4-FFF2-40B4-BE49-F238E27FC236}">
                <a16:creationId xmlns:a16="http://schemas.microsoft.com/office/drawing/2014/main" id="{39EB354C-748C-B6D0-C381-CF8DE4577381}"/>
              </a:ext>
            </a:extLst>
          </p:cNvPr>
          <p:cNvSpPr txBox="1"/>
          <p:nvPr/>
        </p:nvSpPr>
        <p:spPr>
          <a:xfrm>
            <a:off x="6762977" y="3201344"/>
            <a:ext cx="1476000" cy="61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r>
              <a:rPr lang="de-DE" sz="1600" dirty="0"/>
              <a:t>offene Fragen</a:t>
            </a:r>
          </a:p>
        </p:txBody>
      </p:sp>
    </p:spTree>
    <p:extLst>
      <p:ext uri="{BB962C8B-B14F-4D97-AF65-F5344CB8AC3E}">
        <p14:creationId xmlns:p14="http://schemas.microsoft.com/office/powerpoint/2010/main" val="396114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1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5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1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5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1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1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1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1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1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  <p:bldP spid="9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EB244C38-A38B-97F1-1DAD-473CA36C44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Hintergrund">
            <a:extLst>
              <a:ext uri="{FF2B5EF4-FFF2-40B4-BE49-F238E27FC236}">
                <a16:creationId xmlns:a16="http://schemas.microsoft.com/office/drawing/2014/main" id="{E062191A-76A0-6E47-AB30-7CA1D9EB703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7" name="Pfeil: weiter">
            <a:extLst>
              <a:ext uri="{FF2B5EF4-FFF2-40B4-BE49-F238E27FC236}">
                <a16:creationId xmlns:a16="http://schemas.microsoft.com/office/drawing/2014/main" id="{37BDB120-C8EE-B2B1-62FB-4F890ED6CFF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9" name="Titel 1 Impuls">
            <a:extLst>
              <a:ext uri="{FF2B5EF4-FFF2-40B4-BE49-F238E27FC236}">
                <a16:creationId xmlns:a16="http://schemas.microsoft.com/office/drawing/2014/main" id="{1C1C7106-8538-B037-7890-46026D9CD6EF}"/>
              </a:ext>
            </a:extLst>
          </p:cNvPr>
          <p:cNvSpPr txBox="1">
            <a:spLocks/>
          </p:cNvSpPr>
          <p:nvPr/>
        </p:nvSpPr>
        <p:spPr>
          <a:xfrm>
            <a:off x="523152" y="549274"/>
            <a:ext cx="8100000" cy="5397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/>
              <a:t>Staatsformen und ihre Besonderheiten</a:t>
            </a:r>
            <a:endParaRPr lang="de-DE" dirty="0"/>
          </a:p>
        </p:txBody>
      </p:sp>
      <p:sp>
        <p:nvSpPr>
          <p:cNvPr id="15" name="Textfeld an/aus">
            <a:extLst>
              <a:ext uri="{FF2B5EF4-FFF2-40B4-BE49-F238E27FC236}">
                <a16:creationId xmlns:a16="http://schemas.microsoft.com/office/drawing/2014/main" id="{8C5DA0EC-3E5E-E9D5-0620-568E90D463C8}"/>
              </a:ext>
            </a:extLst>
          </p:cNvPr>
          <p:cNvSpPr txBox="1"/>
          <p:nvPr/>
        </p:nvSpPr>
        <p:spPr>
          <a:xfrm>
            <a:off x="2773152" y="2933582"/>
            <a:ext cx="3600000" cy="108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pPr algn="ctr"/>
            <a:endParaRPr lang="de-DE" sz="1600" b="1" dirty="0"/>
          </a:p>
        </p:txBody>
      </p:sp>
      <p:sp>
        <p:nvSpPr>
          <p:cNvPr id="25" name="Textfeld an/aus">
            <a:extLst>
              <a:ext uri="{FF2B5EF4-FFF2-40B4-BE49-F238E27FC236}">
                <a16:creationId xmlns:a16="http://schemas.microsoft.com/office/drawing/2014/main" id="{934834FA-401B-D92B-944C-FA16A0776ADC}"/>
              </a:ext>
            </a:extLst>
          </p:cNvPr>
          <p:cNvSpPr txBox="1"/>
          <p:nvPr/>
        </p:nvSpPr>
        <p:spPr>
          <a:xfrm>
            <a:off x="2733717" y="1274505"/>
            <a:ext cx="3600000" cy="61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endParaRPr lang="de-DE" sz="1600" dirty="0"/>
          </a:p>
        </p:txBody>
      </p:sp>
      <p:sp>
        <p:nvSpPr>
          <p:cNvPr id="26" name="Textfeld an/aus">
            <a:extLst>
              <a:ext uri="{FF2B5EF4-FFF2-40B4-BE49-F238E27FC236}">
                <a16:creationId xmlns:a16="http://schemas.microsoft.com/office/drawing/2014/main" id="{811E75CF-C5CB-7C9E-3047-4FECA2B41844}"/>
              </a:ext>
            </a:extLst>
          </p:cNvPr>
          <p:cNvSpPr txBox="1"/>
          <p:nvPr/>
        </p:nvSpPr>
        <p:spPr>
          <a:xfrm>
            <a:off x="2773152" y="4149008"/>
            <a:ext cx="3600000" cy="206923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dirty="0"/>
              <a:t>Weltanschauungen</a:t>
            </a:r>
          </a:p>
        </p:txBody>
      </p:sp>
      <p:sp>
        <p:nvSpPr>
          <p:cNvPr id="27" name="Trapezoid 26">
            <a:extLst>
              <a:ext uri="{FF2B5EF4-FFF2-40B4-BE49-F238E27FC236}">
                <a16:creationId xmlns:a16="http://schemas.microsoft.com/office/drawing/2014/main" id="{C430ACBB-0EC4-647E-4463-0B08DE380F00}"/>
              </a:ext>
            </a:extLst>
          </p:cNvPr>
          <p:cNvSpPr/>
          <p:nvPr/>
        </p:nvSpPr>
        <p:spPr>
          <a:xfrm rot="16200000">
            <a:off x="5111999" y="2350178"/>
            <a:ext cx="4770002" cy="2247696"/>
          </a:xfrm>
          <a:prstGeom prst="trapezoid">
            <a:avLst>
              <a:gd name="adj" fmla="val 81747"/>
            </a:avLst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Trapezoid 27">
            <a:extLst>
              <a:ext uri="{FF2B5EF4-FFF2-40B4-BE49-F238E27FC236}">
                <a16:creationId xmlns:a16="http://schemas.microsoft.com/office/drawing/2014/main" id="{DEF565AA-09F8-F50C-99F4-BEC600804E68}"/>
              </a:ext>
            </a:extLst>
          </p:cNvPr>
          <p:cNvSpPr/>
          <p:nvPr/>
        </p:nvSpPr>
        <p:spPr>
          <a:xfrm rot="5400000" flipH="1">
            <a:off x="-735697" y="2350178"/>
            <a:ext cx="4770002" cy="2247696"/>
          </a:xfrm>
          <a:prstGeom prst="trapezoid">
            <a:avLst>
              <a:gd name="adj" fmla="val 81747"/>
            </a:avLst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Textfeld an/aus">
            <a:extLst>
              <a:ext uri="{FF2B5EF4-FFF2-40B4-BE49-F238E27FC236}">
                <a16:creationId xmlns:a16="http://schemas.microsoft.com/office/drawing/2014/main" id="{8A471A8D-3FFA-FDBA-B2E2-B5D1F6A95B2E}"/>
              </a:ext>
            </a:extLst>
          </p:cNvPr>
          <p:cNvSpPr txBox="1"/>
          <p:nvPr/>
        </p:nvSpPr>
        <p:spPr>
          <a:xfrm>
            <a:off x="2733717" y="2053219"/>
            <a:ext cx="36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endParaRPr lang="de-DE" sz="1600" dirty="0"/>
          </a:p>
        </p:txBody>
      </p:sp>
      <p:sp>
        <p:nvSpPr>
          <p:cNvPr id="30" name="Textfeld an/aus">
            <a:extLst>
              <a:ext uri="{FF2B5EF4-FFF2-40B4-BE49-F238E27FC236}">
                <a16:creationId xmlns:a16="http://schemas.microsoft.com/office/drawing/2014/main" id="{760EA8BC-E5EF-E95E-8D51-05B5B13DCE4D}"/>
              </a:ext>
            </a:extLst>
          </p:cNvPr>
          <p:cNvSpPr txBox="1"/>
          <p:nvPr/>
        </p:nvSpPr>
        <p:spPr>
          <a:xfrm>
            <a:off x="722037" y="2739974"/>
            <a:ext cx="1476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endParaRPr lang="de-DE" sz="1600" dirty="0"/>
          </a:p>
        </p:txBody>
      </p:sp>
      <p:sp>
        <p:nvSpPr>
          <p:cNvPr id="31" name="Textfeld an/aus">
            <a:extLst>
              <a:ext uri="{FF2B5EF4-FFF2-40B4-BE49-F238E27FC236}">
                <a16:creationId xmlns:a16="http://schemas.microsoft.com/office/drawing/2014/main" id="{99E2B3EF-B9F0-16BC-88E4-4513480D4CCB}"/>
              </a:ext>
            </a:extLst>
          </p:cNvPr>
          <p:cNvSpPr txBox="1"/>
          <p:nvPr/>
        </p:nvSpPr>
        <p:spPr>
          <a:xfrm>
            <a:off x="722037" y="3284450"/>
            <a:ext cx="1476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endParaRPr lang="de-DE" sz="1600" dirty="0"/>
          </a:p>
        </p:txBody>
      </p:sp>
      <p:sp>
        <p:nvSpPr>
          <p:cNvPr id="32" name="Textfeld an/aus">
            <a:extLst>
              <a:ext uri="{FF2B5EF4-FFF2-40B4-BE49-F238E27FC236}">
                <a16:creationId xmlns:a16="http://schemas.microsoft.com/office/drawing/2014/main" id="{B2EF37B0-2518-79CF-D204-F3ADDC7DF034}"/>
              </a:ext>
            </a:extLst>
          </p:cNvPr>
          <p:cNvSpPr txBox="1"/>
          <p:nvPr/>
        </p:nvSpPr>
        <p:spPr>
          <a:xfrm>
            <a:off x="722037" y="3828926"/>
            <a:ext cx="1476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endParaRPr lang="de-DE" sz="1600" dirty="0"/>
          </a:p>
        </p:txBody>
      </p:sp>
      <p:sp>
        <p:nvSpPr>
          <p:cNvPr id="33" name="Textfeld an/aus">
            <a:extLst>
              <a:ext uri="{FF2B5EF4-FFF2-40B4-BE49-F238E27FC236}">
                <a16:creationId xmlns:a16="http://schemas.microsoft.com/office/drawing/2014/main" id="{3F88FA80-A5A9-D17D-161C-F0ED1FB32776}"/>
              </a:ext>
            </a:extLst>
          </p:cNvPr>
          <p:cNvSpPr txBox="1"/>
          <p:nvPr/>
        </p:nvSpPr>
        <p:spPr>
          <a:xfrm>
            <a:off x="6762977" y="3201344"/>
            <a:ext cx="1476000" cy="61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867291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3CD0FEBA-C6C4-4908-26A6-2542408FDBFC}"/>
              </a:ext>
            </a:extLst>
          </p:cNvPr>
          <p:cNvSpPr txBox="1"/>
          <p:nvPr/>
        </p:nvSpPr>
        <p:spPr>
          <a:xfrm>
            <a:off x="4974771" y="1328057"/>
            <a:ext cx="0" cy="0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none" lIns="90000" tIns="46800" rIns="90000" bIns="46800" rtlCol="0">
            <a:noAutofit/>
          </a:bodyPr>
          <a:lstStyle/>
          <a:p>
            <a:pPr marL="179388" indent="-179388" algn="l">
              <a:buFont typeface="Arial" panose="020B0604020202020204" pitchFamily="34" charset="0"/>
              <a:buChar char="•"/>
            </a:pP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2304627429"/>
      </p:ext>
    </p:extLst>
  </p:cSld>
  <p:clrMapOvr>
    <a:masterClrMapping/>
  </p:clrMapOvr>
</p:sld>
</file>

<file path=ppt/theme/theme1.xml><?xml version="1.0" encoding="utf-8"?>
<a:theme xmlns:a="http://schemas.openxmlformats.org/drawingml/2006/main" name="Klett_Tafelbilder_Inhalt">
  <a:themeElements>
    <a:clrScheme name="Benutzerdefiniert 2">
      <a:dk1>
        <a:sysClr val="windowText" lastClr="000000"/>
      </a:dk1>
      <a:lt1>
        <a:sysClr val="window" lastClr="FFFFFF"/>
      </a:lt1>
      <a:dk2>
        <a:srgbClr val="77ABDD"/>
      </a:dk2>
      <a:lt2>
        <a:srgbClr val="5F5F5F"/>
      </a:lt2>
      <a:accent1>
        <a:srgbClr val="63C3D1"/>
      </a:accent1>
      <a:accent2>
        <a:srgbClr val="79C299"/>
      </a:accent2>
      <a:accent3>
        <a:srgbClr val="ACCF79"/>
      </a:accent3>
      <a:accent4>
        <a:srgbClr val="ECE768"/>
      </a:accent4>
      <a:accent5>
        <a:srgbClr val="F8AE4C"/>
      </a:accent5>
      <a:accent6>
        <a:srgbClr val="EE717F"/>
      </a:accent6>
      <a:hlink>
        <a:srgbClr val="0563C1"/>
      </a:hlink>
      <a:folHlink>
        <a:srgbClr val="954F72"/>
      </a:folHlink>
    </a:clrScheme>
    <a:fontScheme name="Klet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bg2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bg2"/>
          </a:solidFill>
          <a:headEnd type="none" w="med" len="med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12700">
          <a:solidFill>
            <a:schemeClr val="bg2"/>
          </a:solidFill>
        </a:ln>
      </a:spPr>
      <a:bodyPr wrap="square" lIns="90000" tIns="46800" rIns="90000" bIns="46800" rtlCol="0">
        <a:noAutofit/>
      </a:bodyPr>
      <a:lstStyle>
        <a:defPPr marL="179388" indent="-179388" algn="l">
          <a:buFont typeface="Arial" panose="020B0604020202020204" pitchFamily="34" charset="0"/>
          <a:buChar char="•"/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afelbilder_Klett_Vorlage_2021-10-12.potx" id="{07630FB8-37CC-4B1A-A69E-60ED5211D45D}" vid="{FF1E3251-A210-4127-81D8-168C57D83F22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66</Words>
  <Application>Microsoft Macintosh PowerPoint</Application>
  <PresentationFormat>Bildschirmpräsentation (4:3)</PresentationFormat>
  <Paragraphs>16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Symbol</vt:lpstr>
      <vt:lpstr>Klett_Tafelbilder_Inhalt</vt:lpstr>
      <vt:lpstr>Benutzerdefiniertes Design</vt:lpstr>
      <vt:lpstr>Staatsformen und ihre Besonderheiten</vt:lpstr>
      <vt:lpstr>PowerPoint-Präsentation</vt:lpstr>
      <vt:lpstr>PowerPoint-Präsentation</vt:lpstr>
    </vt:vector>
  </TitlesOfParts>
  <Company>Ernst Klett Verlag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Ernst Klett Verlag GmbH</dc:creator>
  <cp:lastModifiedBy>Dirk Haupt</cp:lastModifiedBy>
  <cp:revision>204</cp:revision>
  <cp:lastPrinted>2021-09-13T08:50:51Z</cp:lastPrinted>
  <dcterms:created xsi:type="dcterms:W3CDTF">2021-09-02T06:35:54Z</dcterms:created>
  <dcterms:modified xsi:type="dcterms:W3CDTF">2024-09-11T09:22:34Z</dcterms:modified>
</cp:coreProperties>
</file>

<file path=userCustomization/customUI.xml><?xml version="1.0" encoding="utf-8"?>
<mso:customUI xmlns:mso="http://schemas.microsoft.com/office/2006/01/customui">
  <mso:ribbon>
    <mso:qat>
      <mso:documentControls>
        <mso:control idQ="mso:ViewSlideMasterView" visible="true"/>
        <mso:control idQ="mso:GuidesShowHide" visible="true"/>
        <mso:control idQ="mso:ViewGridlinesPowerPoint" visible="true"/>
        <mso:control idQ="mso:ViewRulerPowerPoint" visible="true"/>
      </mso:documentControls>
    </mso:qat>
  </mso:ribbon>
</mso:customUI>
</file>