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205" d="100"/>
          <a:sy n="205" d="100"/>
        </p:scale>
        <p:origin x="-16" y="-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10.09.24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Autorin: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Maria Heiter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Athen, Antike, Demokratie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In Athen regierten die Bürger</a:t>
            </a:r>
          </a:p>
        </p:txBody>
      </p: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6BF2C94F-5E23-8B13-0EEF-223395341D95}"/>
              </a:ext>
            </a:extLst>
          </p:cNvPr>
          <p:cNvSpPr txBox="1"/>
          <p:nvPr/>
        </p:nvSpPr>
        <p:spPr>
          <a:xfrm>
            <a:off x="523152" y="1241241"/>
            <a:ext cx="8102600" cy="360005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dirty="0"/>
              <a:t>Wie schützten sich die Athener vor einem Alleinherrscher?</a:t>
            </a:r>
          </a:p>
        </p:txBody>
      </p:sp>
      <p:sp>
        <p:nvSpPr>
          <p:cNvPr id="11" name="Textfeld an/aus">
            <a:extLst>
              <a:ext uri="{FF2B5EF4-FFF2-40B4-BE49-F238E27FC236}">
                <a16:creationId xmlns:a16="http://schemas.microsoft.com/office/drawing/2014/main" id="{3203DAFB-08C1-8E94-1F51-3F7EE64DD671}"/>
              </a:ext>
            </a:extLst>
          </p:cNvPr>
          <p:cNvSpPr txBox="1"/>
          <p:nvPr/>
        </p:nvSpPr>
        <p:spPr>
          <a:xfrm>
            <a:off x="522287" y="1841339"/>
            <a:ext cx="1620000" cy="7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r>
              <a:rPr lang="de-DE" sz="1600" b="1" dirty="0"/>
              <a:t>Auslosung </a:t>
            </a:r>
            <a:br>
              <a:rPr lang="de-DE" sz="1600" b="1" dirty="0"/>
            </a:br>
            <a:r>
              <a:rPr lang="de-DE" sz="1600" b="1" dirty="0"/>
              <a:t>der Ämter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2797793" y="2028380"/>
            <a:ext cx="3550718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dirty="0"/>
              <a:t>gleiche Chancen</a:t>
            </a:r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224FCB1D-5BDF-E567-A27A-429FA8417730}"/>
              </a:ext>
            </a:extLst>
          </p:cNvPr>
          <p:cNvSpPr txBox="1"/>
          <p:nvPr/>
        </p:nvSpPr>
        <p:spPr>
          <a:xfrm>
            <a:off x="2967484" y="3039216"/>
            <a:ext cx="3213071" cy="99173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dirty="0"/>
              <a:t>Begrenzung der Macht</a:t>
            </a:r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7FB25C23-0FA2-820A-D64D-527A8652AF1B}"/>
              </a:ext>
            </a:extLst>
          </p:cNvPr>
          <p:cNvCxnSpPr>
            <a:cxnSpLocks/>
            <a:stCxn id="11" idx="3"/>
            <a:endCxn id="7" idx="1"/>
          </p:cNvCxnSpPr>
          <p:nvPr/>
        </p:nvCxnSpPr>
        <p:spPr>
          <a:xfrm>
            <a:off x="2142287" y="2201339"/>
            <a:ext cx="1295740" cy="983113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an/aus">
            <a:extLst>
              <a:ext uri="{FF2B5EF4-FFF2-40B4-BE49-F238E27FC236}">
                <a16:creationId xmlns:a16="http://schemas.microsoft.com/office/drawing/2014/main" id="{CFB3A20C-1F4A-C013-73E2-D121016CDD05}"/>
              </a:ext>
            </a:extLst>
          </p:cNvPr>
          <p:cNvSpPr txBox="1"/>
          <p:nvPr/>
        </p:nvSpPr>
        <p:spPr>
          <a:xfrm>
            <a:off x="522287" y="4508825"/>
            <a:ext cx="1620000" cy="7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r>
              <a:rPr lang="de-DE" sz="1600" b="1" dirty="0"/>
              <a:t>Amtszeit:</a:t>
            </a:r>
            <a:br>
              <a:rPr lang="de-DE" sz="1600" b="1" dirty="0"/>
            </a:br>
            <a:r>
              <a:rPr lang="de-DE" sz="1600" b="1" dirty="0"/>
              <a:t>ein Jahr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6DDFC137-D43A-AA2B-9613-7CE55E7021D9}"/>
              </a:ext>
            </a:extLst>
          </p:cNvPr>
          <p:cNvSpPr txBox="1"/>
          <p:nvPr/>
        </p:nvSpPr>
        <p:spPr>
          <a:xfrm>
            <a:off x="7005752" y="1841339"/>
            <a:ext cx="1620000" cy="7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r>
              <a:rPr lang="de-DE" sz="1600" b="1" dirty="0"/>
              <a:t>Auslosung</a:t>
            </a:r>
            <a:br>
              <a:rPr lang="de-DE" sz="1600" b="1" dirty="0"/>
            </a:br>
            <a:r>
              <a:rPr lang="de-DE" sz="1600" b="1" dirty="0"/>
              <a:t>der Richter</a:t>
            </a:r>
          </a:p>
        </p:txBody>
      </p:sp>
      <p:sp>
        <p:nvSpPr>
          <p:cNvPr id="16" name="Textfeld an/aus">
            <a:extLst>
              <a:ext uri="{FF2B5EF4-FFF2-40B4-BE49-F238E27FC236}">
                <a16:creationId xmlns:a16="http://schemas.microsoft.com/office/drawing/2014/main" id="{440D0CB4-3F7A-6E52-C7CC-AF1D0CE82263}"/>
              </a:ext>
            </a:extLst>
          </p:cNvPr>
          <p:cNvSpPr txBox="1"/>
          <p:nvPr/>
        </p:nvSpPr>
        <p:spPr>
          <a:xfrm>
            <a:off x="7005752" y="4508825"/>
            <a:ext cx="1620000" cy="7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r>
              <a:rPr lang="de-DE" sz="1600" b="1" dirty="0"/>
              <a:t>Scherben-gericht</a:t>
            </a:r>
          </a:p>
        </p:txBody>
      </p:sp>
      <p:sp>
        <p:nvSpPr>
          <p:cNvPr id="17" name="Textfeld an/aus">
            <a:extLst>
              <a:ext uri="{FF2B5EF4-FFF2-40B4-BE49-F238E27FC236}">
                <a16:creationId xmlns:a16="http://schemas.microsoft.com/office/drawing/2014/main" id="{EADE3317-7F7A-F34F-336C-661E3CB99425}"/>
              </a:ext>
            </a:extLst>
          </p:cNvPr>
          <p:cNvSpPr txBox="1"/>
          <p:nvPr/>
        </p:nvSpPr>
        <p:spPr>
          <a:xfrm>
            <a:off x="2797793" y="4684217"/>
            <a:ext cx="3550718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dirty="0"/>
              <a:t>Misstrauen</a:t>
            </a:r>
          </a:p>
        </p:txBody>
      </p: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7517B877-9D12-3244-CC5F-165CF18287F9}"/>
              </a:ext>
            </a:extLst>
          </p:cNvPr>
          <p:cNvCxnSpPr>
            <a:cxnSpLocks/>
            <a:stCxn id="14" idx="3"/>
            <a:endCxn id="7" idx="3"/>
          </p:cNvCxnSpPr>
          <p:nvPr/>
        </p:nvCxnSpPr>
        <p:spPr>
          <a:xfrm flipV="1">
            <a:off x="2142287" y="3885713"/>
            <a:ext cx="1295740" cy="983112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8BADAE57-149D-7CB3-8DB7-E332235B9AEA}"/>
              </a:ext>
            </a:extLst>
          </p:cNvPr>
          <p:cNvCxnSpPr>
            <a:cxnSpLocks/>
            <a:stCxn id="16" idx="1"/>
            <a:endCxn id="7" idx="5"/>
          </p:cNvCxnSpPr>
          <p:nvPr/>
        </p:nvCxnSpPr>
        <p:spPr>
          <a:xfrm flipH="1" flipV="1">
            <a:off x="5710012" y="3885713"/>
            <a:ext cx="1295740" cy="983112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CFC5695D-C702-2C7A-F8DC-520B69656373}"/>
              </a:ext>
            </a:extLst>
          </p:cNvPr>
          <p:cNvCxnSpPr>
            <a:cxnSpLocks/>
            <a:stCxn id="15" idx="1"/>
            <a:endCxn id="7" idx="7"/>
          </p:cNvCxnSpPr>
          <p:nvPr/>
        </p:nvCxnSpPr>
        <p:spPr>
          <a:xfrm flipH="1">
            <a:off x="5710012" y="2201339"/>
            <a:ext cx="1295740" cy="983113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5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5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1" dur="5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5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3" dur="5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CA536DDB-2E80-C32D-4420-222FA19CC14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21F41C0F-7D84-8749-FBE4-4DBB41B78FD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926F37CE-48FC-3B8F-1763-F442A9A2F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In Athen regierten die Bürger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72CC6BC6-EB1C-0047-5B49-C27EC67D5208}"/>
              </a:ext>
            </a:extLst>
          </p:cNvPr>
          <p:cNvSpPr txBox="1"/>
          <p:nvPr/>
        </p:nvSpPr>
        <p:spPr>
          <a:xfrm>
            <a:off x="523152" y="1241241"/>
            <a:ext cx="8102600" cy="360005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dirty="0"/>
              <a:t>Wie schützten sich die Athener vor einem Alleinherrscher?</a:t>
            </a:r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559A4B33-A7FA-A67D-BA16-1AA62B95B0E2}"/>
              </a:ext>
            </a:extLst>
          </p:cNvPr>
          <p:cNvSpPr txBox="1"/>
          <p:nvPr/>
        </p:nvSpPr>
        <p:spPr>
          <a:xfrm>
            <a:off x="522287" y="1841339"/>
            <a:ext cx="1620000" cy="7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endParaRPr lang="de-DE" sz="1600" b="1" dirty="0"/>
          </a:p>
        </p:txBody>
      </p:sp>
      <p:sp>
        <p:nvSpPr>
          <p:cNvPr id="26" name="Textfeld an/aus">
            <a:extLst>
              <a:ext uri="{FF2B5EF4-FFF2-40B4-BE49-F238E27FC236}">
                <a16:creationId xmlns:a16="http://schemas.microsoft.com/office/drawing/2014/main" id="{5E059275-98AB-1CCF-3C2D-20BB8BAAAA37}"/>
              </a:ext>
            </a:extLst>
          </p:cNvPr>
          <p:cNvSpPr txBox="1"/>
          <p:nvPr/>
        </p:nvSpPr>
        <p:spPr>
          <a:xfrm>
            <a:off x="2797793" y="2028380"/>
            <a:ext cx="3550718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D4B1F6D8-BB1E-4109-2BDF-04918D02C64E}"/>
              </a:ext>
            </a:extLst>
          </p:cNvPr>
          <p:cNvSpPr txBox="1"/>
          <p:nvPr/>
        </p:nvSpPr>
        <p:spPr>
          <a:xfrm>
            <a:off x="2967484" y="3039216"/>
            <a:ext cx="3213071" cy="99173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endParaRPr lang="de-DE" sz="1600" dirty="0"/>
          </a:p>
        </p:txBody>
      </p: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081D134B-1A05-C3D3-31F5-0B647ED17E6D}"/>
              </a:ext>
            </a:extLst>
          </p:cNvPr>
          <p:cNvCxnSpPr>
            <a:cxnSpLocks/>
            <a:stCxn id="25" idx="3"/>
            <a:endCxn id="27" idx="1"/>
          </p:cNvCxnSpPr>
          <p:nvPr/>
        </p:nvCxnSpPr>
        <p:spPr>
          <a:xfrm>
            <a:off x="2142287" y="2201339"/>
            <a:ext cx="1295740" cy="983113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an/aus">
            <a:extLst>
              <a:ext uri="{FF2B5EF4-FFF2-40B4-BE49-F238E27FC236}">
                <a16:creationId xmlns:a16="http://schemas.microsoft.com/office/drawing/2014/main" id="{706C0418-D940-1FCA-D82E-57B510C9FFE0}"/>
              </a:ext>
            </a:extLst>
          </p:cNvPr>
          <p:cNvSpPr txBox="1"/>
          <p:nvPr/>
        </p:nvSpPr>
        <p:spPr>
          <a:xfrm>
            <a:off x="522287" y="4508825"/>
            <a:ext cx="1620000" cy="7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endParaRPr lang="de-DE" sz="1600" b="1" dirty="0"/>
          </a:p>
        </p:txBody>
      </p:sp>
      <p:sp>
        <p:nvSpPr>
          <p:cNvPr id="30" name="Textfeld an/aus">
            <a:extLst>
              <a:ext uri="{FF2B5EF4-FFF2-40B4-BE49-F238E27FC236}">
                <a16:creationId xmlns:a16="http://schemas.microsoft.com/office/drawing/2014/main" id="{C64F03AA-E1A9-F101-AF9C-7A7C4D18EE2B}"/>
              </a:ext>
            </a:extLst>
          </p:cNvPr>
          <p:cNvSpPr txBox="1"/>
          <p:nvPr/>
        </p:nvSpPr>
        <p:spPr>
          <a:xfrm>
            <a:off x="7005752" y="1841339"/>
            <a:ext cx="1620000" cy="7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endParaRPr lang="de-DE" sz="1600" b="1" dirty="0"/>
          </a:p>
        </p:txBody>
      </p:sp>
      <p:sp>
        <p:nvSpPr>
          <p:cNvPr id="31" name="Textfeld an/aus">
            <a:extLst>
              <a:ext uri="{FF2B5EF4-FFF2-40B4-BE49-F238E27FC236}">
                <a16:creationId xmlns:a16="http://schemas.microsoft.com/office/drawing/2014/main" id="{CB6DAF31-B70D-E0AB-08A5-048D3A4CE6C4}"/>
              </a:ext>
            </a:extLst>
          </p:cNvPr>
          <p:cNvSpPr txBox="1"/>
          <p:nvPr/>
        </p:nvSpPr>
        <p:spPr>
          <a:xfrm>
            <a:off x="7005752" y="4508825"/>
            <a:ext cx="1620000" cy="7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endParaRPr lang="de-DE" sz="1600" b="1" dirty="0"/>
          </a:p>
        </p:txBody>
      </p:sp>
      <p:sp>
        <p:nvSpPr>
          <p:cNvPr id="32" name="Textfeld an/aus">
            <a:extLst>
              <a:ext uri="{FF2B5EF4-FFF2-40B4-BE49-F238E27FC236}">
                <a16:creationId xmlns:a16="http://schemas.microsoft.com/office/drawing/2014/main" id="{1351D0B8-E983-033A-A38C-E177890C6DA5}"/>
              </a:ext>
            </a:extLst>
          </p:cNvPr>
          <p:cNvSpPr txBox="1"/>
          <p:nvPr/>
        </p:nvSpPr>
        <p:spPr>
          <a:xfrm>
            <a:off x="2797793" y="4684217"/>
            <a:ext cx="3550718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9C234833-EA33-5D54-07BC-09B4C66A0274}"/>
              </a:ext>
            </a:extLst>
          </p:cNvPr>
          <p:cNvCxnSpPr>
            <a:cxnSpLocks/>
            <a:stCxn id="29" idx="3"/>
            <a:endCxn id="27" idx="3"/>
          </p:cNvCxnSpPr>
          <p:nvPr/>
        </p:nvCxnSpPr>
        <p:spPr>
          <a:xfrm flipV="1">
            <a:off x="2142287" y="3885713"/>
            <a:ext cx="1295740" cy="983112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991D15AE-8981-48CE-B460-B6694CF22B49}"/>
              </a:ext>
            </a:extLst>
          </p:cNvPr>
          <p:cNvCxnSpPr>
            <a:cxnSpLocks/>
            <a:stCxn id="31" idx="1"/>
            <a:endCxn id="27" idx="5"/>
          </p:cNvCxnSpPr>
          <p:nvPr/>
        </p:nvCxnSpPr>
        <p:spPr>
          <a:xfrm flipH="1" flipV="1">
            <a:off x="5710012" y="3885713"/>
            <a:ext cx="1295740" cy="983112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A960AFC2-B4FD-E6CB-A52A-DE32E33214B6}"/>
              </a:ext>
            </a:extLst>
          </p:cNvPr>
          <p:cNvCxnSpPr>
            <a:cxnSpLocks/>
            <a:stCxn id="30" idx="1"/>
            <a:endCxn id="27" idx="7"/>
          </p:cNvCxnSpPr>
          <p:nvPr/>
        </p:nvCxnSpPr>
        <p:spPr>
          <a:xfrm flipH="1">
            <a:off x="5710012" y="2201339"/>
            <a:ext cx="1295740" cy="983113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</Words>
  <Application>Microsoft Macintosh PowerPoint</Application>
  <PresentationFormat>Bildschirmpräsentation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In Athen regierten die Bürger</vt:lpstr>
      <vt:lpstr>In Athen regierten die Bürger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205</cp:revision>
  <cp:lastPrinted>2021-09-13T08:50:51Z</cp:lastPrinted>
  <dcterms:created xsi:type="dcterms:W3CDTF">2021-09-02T06:35:54Z</dcterms:created>
  <dcterms:modified xsi:type="dcterms:W3CDTF">2024-09-10T15:24:49Z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