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54" d="100"/>
          <a:sy n="254" d="100"/>
        </p:scale>
        <p:origin x="-16" y="-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12.09.24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Christoffer, Helmut Heimbach, Jörg Peter Müller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Nationalsozialismus, Holocaust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Was man wissen konnte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224FCB1D-5BDF-E567-A27A-429FA8417730}"/>
              </a:ext>
            </a:extLst>
          </p:cNvPr>
          <p:cNvSpPr txBox="1"/>
          <p:nvPr/>
        </p:nvSpPr>
        <p:spPr>
          <a:xfrm>
            <a:off x="525752" y="3248998"/>
            <a:ext cx="3874298" cy="208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„Davon haben wir nichts gewusst.“</a:t>
            </a:r>
          </a:p>
          <a:p>
            <a:pPr algn="ctr"/>
            <a:endParaRPr lang="de-DE" sz="1600" b="1" dirty="0"/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Vernichtungslager weit weg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Geheimhaltung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„Arbeitsteilung“ beim Holocaust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„Für Politik habe ich mich nicht interessiert“</a:t>
            </a:r>
          </a:p>
        </p:txBody>
      </p:sp>
      <p:sp>
        <p:nvSpPr>
          <p:cNvPr id="9" name="Textfeld an/aus">
            <a:extLst>
              <a:ext uri="{FF2B5EF4-FFF2-40B4-BE49-F238E27FC236}">
                <a16:creationId xmlns:a16="http://schemas.microsoft.com/office/drawing/2014/main" id="{CB22F5E1-873B-C5FF-8ED1-53E277693BF2}"/>
              </a:ext>
            </a:extLst>
          </p:cNvPr>
          <p:cNvSpPr txBox="1"/>
          <p:nvPr/>
        </p:nvSpPr>
        <p:spPr>
          <a:xfrm>
            <a:off x="522287" y="1178975"/>
            <a:ext cx="3870326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Verdrängung der Vergangenheit</a:t>
            </a:r>
            <a:br>
              <a:rPr lang="de-DE" sz="1600" b="1" dirty="0"/>
            </a:br>
            <a:r>
              <a:rPr lang="de-DE" sz="1600" b="1" dirty="0"/>
              <a:t>(nach Kriegsende)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36DDD5D8-9442-D165-745D-960A9AE73791}"/>
              </a:ext>
            </a:extLst>
          </p:cNvPr>
          <p:cNvCxnSpPr>
            <a:cxnSpLocks/>
            <a:stCxn id="9" idx="2"/>
            <a:endCxn id="7" idx="0"/>
          </p:cNvCxnSpPr>
          <p:nvPr/>
        </p:nvCxnSpPr>
        <p:spPr>
          <a:xfrm>
            <a:off x="2457450" y="1790975"/>
            <a:ext cx="5451" cy="1458023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an/aus">
            <a:extLst>
              <a:ext uri="{FF2B5EF4-FFF2-40B4-BE49-F238E27FC236}">
                <a16:creationId xmlns:a16="http://schemas.microsoft.com/office/drawing/2014/main" id="{F6EBD0BB-36F8-7C46-D1D1-1762B38168BA}"/>
              </a:ext>
            </a:extLst>
          </p:cNvPr>
          <p:cNvSpPr txBox="1"/>
          <p:nvPr/>
        </p:nvSpPr>
        <p:spPr>
          <a:xfrm>
            <a:off x="4756483" y="1178975"/>
            <a:ext cx="3870326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Aufarbeitung der Vergangenheit</a:t>
            </a:r>
            <a:br>
              <a:rPr lang="de-DE" sz="1600" b="1" dirty="0"/>
            </a:br>
            <a:r>
              <a:rPr lang="de-DE" sz="1600" b="1" dirty="0"/>
              <a:t>(seit 1960er-Jahren)</a:t>
            </a:r>
          </a:p>
        </p:txBody>
      </p:sp>
      <p:sp>
        <p:nvSpPr>
          <p:cNvPr id="20" name="Textfeld an/aus">
            <a:extLst>
              <a:ext uri="{FF2B5EF4-FFF2-40B4-BE49-F238E27FC236}">
                <a16:creationId xmlns:a16="http://schemas.microsoft.com/office/drawing/2014/main" id="{70CA9BC8-72B0-27A0-B84D-4615EBDFF32D}"/>
              </a:ext>
            </a:extLst>
          </p:cNvPr>
          <p:cNvSpPr txBox="1"/>
          <p:nvPr/>
        </p:nvSpPr>
        <p:spPr>
          <a:xfrm>
            <a:off x="4752511" y="3248996"/>
            <a:ext cx="3874298" cy="208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Was man wissen konnte:</a:t>
            </a:r>
          </a:p>
          <a:p>
            <a:pPr algn="ctr"/>
            <a:endParaRPr lang="de-DE" sz="1600" b="1" dirty="0"/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viele Beteiligte am Holocaust, viele Mitwisser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trotz Geheimhaltung verbreitet sich Wissen (Bsp. Q2)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Unrecht geschieht vor der eigenen Haustür (Deportation, „Arisierung“ …)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518315" y="2311447"/>
            <a:ext cx="387429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Schutzbehauptungen</a:t>
            </a:r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D8CE6B14-BCD2-27C9-2E04-6BF2CD4A4F98}"/>
              </a:ext>
            </a:extLst>
          </p:cNvPr>
          <p:cNvCxnSpPr>
            <a:cxnSpLocks/>
          </p:cNvCxnSpPr>
          <p:nvPr/>
        </p:nvCxnSpPr>
        <p:spPr>
          <a:xfrm>
            <a:off x="6688921" y="1790975"/>
            <a:ext cx="5451" cy="1458023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B4C9A9C7-53BB-F593-7E19-3ECA1CF767C8}"/>
              </a:ext>
            </a:extLst>
          </p:cNvPr>
          <p:cNvSpPr txBox="1"/>
          <p:nvPr/>
        </p:nvSpPr>
        <p:spPr>
          <a:xfrm>
            <a:off x="4752511" y="2311447"/>
            <a:ext cx="387429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historische Forschung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5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1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1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1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0" dur="5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9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0CD4A102-BD86-0B1B-F342-B841D8870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Was man wissen konnte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1462160C-E9FA-9EB8-2604-8D90577E9FDC}"/>
              </a:ext>
            </a:extLst>
          </p:cNvPr>
          <p:cNvSpPr txBox="1"/>
          <p:nvPr/>
        </p:nvSpPr>
        <p:spPr>
          <a:xfrm>
            <a:off x="525752" y="3248998"/>
            <a:ext cx="3874298" cy="208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FD9B1FD8-6C6F-7785-25D1-40AE36AE3054}"/>
              </a:ext>
            </a:extLst>
          </p:cNvPr>
          <p:cNvSpPr txBox="1"/>
          <p:nvPr/>
        </p:nvSpPr>
        <p:spPr>
          <a:xfrm>
            <a:off x="522287" y="1178975"/>
            <a:ext cx="3870326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Verdrängung der Vergangenheit</a:t>
            </a:r>
            <a:br>
              <a:rPr lang="de-DE" sz="1600" b="1" dirty="0"/>
            </a:br>
            <a:r>
              <a:rPr lang="de-DE" sz="1600" b="1" dirty="0"/>
              <a:t>(nach Kriegsende)</a:t>
            </a:r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1CAF5C6D-E503-8C46-299F-0E39BDEF49CF}"/>
              </a:ext>
            </a:extLst>
          </p:cNvPr>
          <p:cNvCxnSpPr>
            <a:cxnSpLocks/>
            <a:stCxn id="25" idx="2"/>
            <a:endCxn id="15" idx="0"/>
          </p:cNvCxnSpPr>
          <p:nvPr/>
        </p:nvCxnSpPr>
        <p:spPr>
          <a:xfrm>
            <a:off x="2457450" y="1790975"/>
            <a:ext cx="5451" cy="1458023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1AAB906F-5AA6-E7EF-F0D1-2F376C201AC6}"/>
              </a:ext>
            </a:extLst>
          </p:cNvPr>
          <p:cNvSpPr txBox="1"/>
          <p:nvPr/>
        </p:nvSpPr>
        <p:spPr>
          <a:xfrm>
            <a:off x="4756483" y="1178975"/>
            <a:ext cx="3870326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Aufarbeitung der Vergangenheit</a:t>
            </a:r>
            <a:br>
              <a:rPr lang="de-DE" sz="1600" b="1" dirty="0"/>
            </a:br>
            <a:r>
              <a:rPr lang="de-DE" sz="1600" b="1" dirty="0"/>
              <a:t>(seit 1960er-Jahren)</a:t>
            </a:r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51CA513A-58C0-3EC0-A6DA-FE0E329D87DB}"/>
              </a:ext>
            </a:extLst>
          </p:cNvPr>
          <p:cNvSpPr txBox="1"/>
          <p:nvPr/>
        </p:nvSpPr>
        <p:spPr>
          <a:xfrm>
            <a:off x="4752511" y="3248996"/>
            <a:ext cx="3874298" cy="208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3741AC96-EE1A-5321-CC08-DD9E711B3400}"/>
              </a:ext>
            </a:extLst>
          </p:cNvPr>
          <p:cNvSpPr txBox="1"/>
          <p:nvPr/>
        </p:nvSpPr>
        <p:spPr>
          <a:xfrm>
            <a:off x="518315" y="2311447"/>
            <a:ext cx="387429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39FA6F45-4E66-52CB-09D2-89AFAB8DCC99}"/>
              </a:ext>
            </a:extLst>
          </p:cNvPr>
          <p:cNvCxnSpPr>
            <a:cxnSpLocks/>
          </p:cNvCxnSpPr>
          <p:nvPr/>
        </p:nvCxnSpPr>
        <p:spPr>
          <a:xfrm>
            <a:off x="6688921" y="1790975"/>
            <a:ext cx="5451" cy="1458023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an/aus">
            <a:extLst>
              <a:ext uri="{FF2B5EF4-FFF2-40B4-BE49-F238E27FC236}">
                <a16:creationId xmlns:a16="http://schemas.microsoft.com/office/drawing/2014/main" id="{C01E3394-CF55-5938-A6FE-2E135F1031B6}"/>
              </a:ext>
            </a:extLst>
          </p:cNvPr>
          <p:cNvSpPr txBox="1"/>
          <p:nvPr/>
        </p:nvSpPr>
        <p:spPr>
          <a:xfrm>
            <a:off x="4752511" y="2311447"/>
            <a:ext cx="387429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107</Words>
  <Application>Microsoft Macintosh PowerPoint</Application>
  <PresentationFormat>Bildschirmpräsentation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Was man wissen konnte</vt:lpstr>
      <vt:lpstr>Was man wissen konnte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2024-09-12T07:52:37Z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