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192" d="100"/>
          <a:sy n="192" d="100"/>
        </p:scale>
        <p:origin x="0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Weimarer Republik, Demokratie, Notverordnungen, Präsidialregierungen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Die Demokratie wird zerstört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18315" y="1988689"/>
            <a:ext cx="3874298" cy="18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Einsetzung und Entlassung von Präsidialregierungen durch den Reichspräsidenten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Ausschaltung des Parlaments durch Kombination der Artikel 25 und 48 der Weimarer Verfassung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972613" y="3900466"/>
            <a:ext cx="34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Aushöhlung des parlamentarischen Systems durch Präsidial-regierungen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E038AD9-601E-60DE-D144-3AFB8D1A9DED}"/>
              </a:ext>
            </a:extLst>
          </p:cNvPr>
          <p:cNvCxnSpPr>
            <a:cxnSpLocks/>
          </p:cNvCxnSpPr>
          <p:nvPr/>
        </p:nvCxnSpPr>
        <p:spPr>
          <a:xfrm>
            <a:off x="2453873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522287" y="1448982"/>
            <a:ext cx="387032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Missbrauch der Weimarer Verfassung</a:t>
            </a:r>
          </a:p>
        </p:txBody>
      </p:sp>
      <p:sp>
        <p:nvSpPr>
          <p:cNvPr id="3" name="Textfeld an/aus">
            <a:extLst>
              <a:ext uri="{FF2B5EF4-FFF2-40B4-BE49-F238E27FC236}">
                <a16:creationId xmlns:a16="http://schemas.microsoft.com/office/drawing/2014/main" id="{582C573A-77E1-A075-8CAE-6F7AEF53ABB4}"/>
              </a:ext>
            </a:extLst>
          </p:cNvPr>
          <p:cNvSpPr txBox="1"/>
          <p:nvPr/>
        </p:nvSpPr>
        <p:spPr>
          <a:xfrm>
            <a:off x="4751387" y="1448982"/>
            <a:ext cx="387032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Politische Radikalisierung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F87C6B2-84B6-382D-F42F-B68F737EE222}"/>
              </a:ext>
            </a:extLst>
          </p:cNvPr>
          <p:cNvCxnSpPr>
            <a:cxnSpLocks/>
          </p:cNvCxnSpPr>
          <p:nvPr/>
        </p:nvCxnSpPr>
        <p:spPr>
          <a:xfrm>
            <a:off x="6682973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4751388" y="1988689"/>
            <a:ext cx="3870325" cy="180031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aggressive Wahl­propaganda der radikalen demokra­tie­feindlichen Parteien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Demonstrationen und Straßen-schlachten (NSDAP, KPD)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Wahlgewinne der antidemokratischen Parteien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AB26855-1CD0-73CD-EE83-ADAC97661F51}"/>
              </a:ext>
            </a:extLst>
          </p:cNvPr>
          <p:cNvCxnSpPr>
            <a:cxnSpLocks/>
          </p:cNvCxnSpPr>
          <p:nvPr/>
        </p:nvCxnSpPr>
        <p:spPr>
          <a:xfrm rot="16200000">
            <a:off x="703250" y="3873514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an/aus">
            <a:extLst>
              <a:ext uri="{FF2B5EF4-FFF2-40B4-BE49-F238E27FC236}">
                <a16:creationId xmlns:a16="http://schemas.microsoft.com/office/drawing/2014/main" id="{B85BFF34-BD9E-54C9-BB92-040A1C36D24C}"/>
              </a:ext>
            </a:extLst>
          </p:cNvPr>
          <p:cNvSpPr txBox="1"/>
          <p:nvPr/>
        </p:nvSpPr>
        <p:spPr>
          <a:xfrm>
            <a:off x="5206809" y="3900466"/>
            <a:ext cx="34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Beschlussunfähigkeit des Reichstages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0F54D5A3-83D5-7632-9B32-4075626D6CA5}"/>
              </a:ext>
            </a:extLst>
          </p:cNvPr>
          <p:cNvCxnSpPr>
            <a:cxnSpLocks/>
          </p:cNvCxnSpPr>
          <p:nvPr/>
        </p:nvCxnSpPr>
        <p:spPr>
          <a:xfrm rot="16200000">
            <a:off x="4937446" y="3873514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3EA249FB-7062-17E2-8BC1-DB2F90757FBD}"/>
              </a:ext>
            </a:extLst>
          </p:cNvPr>
          <p:cNvSpPr txBox="1"/>
          <p:nvPr/>
        </p:nvSpPr>
        <p:spPr>
          <a:xfrm>
            <a:off x="518315" y="5063867"/>
            <a:ext cx="8108494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Republikgegner erreichten bei den Wahlen 1932 die Stimmenmehrheit.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Hindenburg ernannte Hitler zum Reichskanzler.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5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05E61607-19F5-9EA6-B3CF-56B97BE95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Die Demokratie wird zerstört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EA4C7134-E997-9DB0-8071-C781E86F4B5A}"/>
              </a:ext>
            </a:extLst>
          </p:cNvPr>
          <p:cNvSpPr txBox="1"/>
          <p:nvPr/>
        </p:nvSpPr>
        <p:spPr>
          <a:xfrm>
            <a:off x="518315" y="1988689"/>
            <a:ext cx="3874298" cy="18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9F7282EA-F782-9BA8-10C0-BF3468376859}"/>
              </a:ext>
            </a:extLst>
          </p:cNvPr>
          <p:cNvSpPr txBox="1"/>
          <p:nvPr/>
        </p:nvSpPr>
        <p:spPr>
          <a:xfrm>
            <a:off x="972613" y="3900466"/>
            <a:ext cx="34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2DBCBB84-65F3-E31B-14CF-257F419814B4}"/>
              </a:ext>
            </a:extLst>
          </p:cNvPr>
          <p:cNvCxnSpPr>
            <a:cxnSpLocks/>
          </p:cNvCxnSpPr>
          <p:nvPr/>
        </p:nvCxnSpPr>
        <p:spPr>
          <a:xfrm>
            <a:off x="2453873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110EBB77-675E-F74F-34B9-3ECDB6132A93}"/>
              </a:ext>
            </a:extLst>
          </p:cNvPr>
          <p:cNvSpPr txBox="1"/>
          <p:nvPr/>
        </p:nvSpPr>
        <p:spPr>
          <a:xfrm>
            <a:off x="522287" y="1448982"/>
            <a:ext cx="387032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Missbrauch der Weimarer Verfassung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59E9A9DB-5E16-9EA9-07C4-1A104AE075D2}"/>
              </a:ext>
            </a:extLst>
          </p:cNvPr>
          <p:cNvSpPr txBox="1"/>
          <p:nvPr/>
        </p:nvSpPr>
        <p:spPr>
          <a:xfrm>
            <a:off x="4751387" y="1448982"/>
            <a:ext cx="387032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Politische Radikalisierung</a:t>
            </a:r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98AF730E-9BDB-5CBD-7758-E34FBFFBCF6C}"/>
              </a:ext>
            </a:extLst>
          </p:cNvPr>
          <p:cNvCxnSpPr>
            <a:cxnSpLocks/>
          </p:cNvCxnSpPr>
          <p:nvPr/>
        </p:nvCxnSpPr>
        <p:spPr>
          <a:xfrm>
            <a:off x="6682973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7F5650D3-4843-76DF-6F5A-064CF3EA5B4C}"/>
              </a:ext>
            </a:extLst>
          </p:cNvPr>
          <p:cNvSpPr txBox="1"/>
          <p:nvPr/>
        </p:nvSpPr>
        <p:spPr>
          <a:xfrm>
            <a:off x="4751388" y="1988689"/>
            <a:ext cx="3870325" cy="180031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41A20D13-EEF5-7706-A9C4-E3304DEE2743}"/>
              </a:ext>
            </a:extLst>
          </p:cNvPr>
          <p:cNvCxnSpPr>
            <a:cxnSpLocks/>
          </p:cNvCxnSpPr>
          <p:nvPr/>
        </p:nvCxnSpPr>
        <p:spPr>
          <a:xfrm rot="16200000">
            <a:off x="703250" y="3873514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61D1CA4C-AB0C-5A8F-9A70-CFF4B9EC9149}"/>
              </a:ext>
            </a:extLst>
          </p:cNvPr>
          <p:cNvSpPr txBox="1"/>
          <p:nvPr/>
        </p:nvSpPr>
        <p:spPr>
          <a:xfrm>
            <a:off x="5206809" y="3900466"/>
            <a:ext cx="34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60B0E91D-DD0E-CED7-6221-62CB6BB4958E}"/>
              </a:ext>
            </a:extLst>
          </p:cNvPr>
          <p:cNvCxnSpPr>
            <a:cxnSpLocks/>
          </p:cNvCxnSpPr>
          <p:nvPr/>
        </p:nvCxnSpPr>
        <p:spPr>
          <a:xfrm rot="16200000">
            <a:off x="4937446" y="3873514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an/aus">
            <a:extLst>
              <a:ext uri="{FF2B5EF4-FFF2-40B4-BE49-F238E27FC236}">
                <a16:creationId xmlns:a16="http://schemas.microsoft.com/office/drawing/2014/main" id="{67727FFE-AED8-7D98-BCDA-9A4405E11025}"/>
              </a:ext>
            </a:extLst>
          </p:cNvPr>
          <p:cNvSpPr txBox="1"/>
          <p:nvPr/>
        </p:nvSpPr>
        <p:spPr>
          <a:xfrm>
            <a:off x="518315" y="5063867"/>
            <a:ext cx="8108494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60423AA-DCF8-01CD-EFA4-4EEFEF8282E4}"/>
              </a:ext>
            </a:extLst>
          </p:cNvPr>
          <p:cNvSpPr txBox="1"/>
          <p:nvPr/>
        </p:nvSpPr>
        <p:spPr>
          <a:xfrm>
            <a:off x="5323114" y="1360714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93</Words>
  <Application>Microsoft Macintosh PowerPoint</Application>
  <PresentationFormat>Bildschirmpräsentation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Die Demokratie wird zerstört</vt:lpstr>
      <vt:lpstr>Die Demokratie wird zerstört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2024-09-11T12:10:25Z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