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microsoft.com/office/2006/relationships/ui/userCustomization" Target="userCustomization/customUI.xml"/><Relationship Id="rId1" Type="http://schemas.openxmlformats.org/officeDocument/2006/relationships/officeDocument" Target="ppt/presentation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6"/>
  </p:notesMasterIdLst>
  <p:sldIdLst>
    <p:sldId id="271" r:id="rId3"/>
    <p:sldId id="272" r:id="rId4"/>
    <p:sldId id="270" r:id="rId5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21" autoAdjust="0"/>
    <p:restoredTop sz="94660"/>
  </p:normalViewPr>
  <p:slideViewPr>
    <p:cSldViewPr snapToObjects="1">
      <p:cViewPr>
        <p:scale>
          <a:sx n="175" d="100"/>
          <a:sy n="175" d="100"/>
        </p:scale>
        <p:origin x="152" y="-234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61056D8-F3A6-4C42-AB44-940D2AEEDAEB}" type="datetimeFigureOut">
              <a:rPr lang="de-DE" smtClean="0"/>
              <a:t>12.09.24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217569B-DFD3-4336-901B-A73AF48B4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671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39750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8101012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38761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8101012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45C4836-047C-4DF0-B6B7-4D00CFFD85F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073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089025"/>
            <a:ext cx="3866860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089025"/>
            <a:ext cx="38671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064209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538979"/>
            <a:ext cx="386686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538979"/>
            <a:ext cx="386715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76CD0BE6-F59A-4F31-9D10-AECAE6D5E0B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8532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>
          <p15:clr>
            <a:srgbClr val="FBAE40"/>
          </p15:clr>
        </p15:guide>
        <p15:guide id="2" pos="299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2516187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089025"/>
            <a:ext cx="25209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089025"/>
            <a:ext cx="2516188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664006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 userDrawn="1">
          <p15:clr>
            <a:srgbClr val="FBAE40"/>
          </p15:clr>
        </p15:guide>
        <p15:guide id="2" pos="3674" userDrawn="1">
          <p15:clr>
            <a:srgbClr val="FBAE40"/>
          </p15:clr>
        </p15:guide>
        <p15:guide id="3" pos="2086" userDrawn="1">
          <p15:clr>
            <a:srgbClr val="FBAE40"/>
          </p15:clr>
        </p15:guide>
        <p15:guide id="4" pos="3844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2516187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538979"/>
            <a:ext cx="2520950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538979"/>
            <a:ext cx="2516188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83A848C3-17C1-4C05-92F4-86AA5A0103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21433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>
          <p15:clr>
            <a:srgbClr val="FBAE40"/>
          </p15:clr>
        </p15:guide>
        <p15:guide id="2" pos="3674">
          <p15:clr>
            <a:srgbClr val="FBAE40"/>
          </p15:clr>
        </p15:guide>
        <p15:guide id="3" pos="2086">
          <p15:clr>
            <a:srgbClr val="FBAE40"/>
          </p15:clr>
        </p15:guide>
        <p15:guide id="4" pos="384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2_Impress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1747240B-16F2-41E4-BB1E-43CE4053D065}"/>
              </a:ext>
            </a:extLst>
          </p:cNvPr>
          <p:cNvSpPr txBox="1"/>
          <p:nvPr userDrawn="1"/>
        </p:nvSpPr>
        <p:spPr>
          <a:xfrm>
            <a:off x="522289" y="1268976"/>
            <a:ext cx="3870322" cy="225002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© Ernst Klett Verlag GmbH, Stuttgart 2024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Rechte vorbehalten.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www.klett.de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Hinweise zum Einsatz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Folien dürfen bearbeitet werden. Die leere Abschlussfolie eignet sich als Kopiervorlage.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Wir wünschen Ihnen einen guten Unterrichtsverlauf.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Mit freundlichen Grüßen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Ihre Redaktion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818ACF9-4368-4102-AACA-45E30030817E}"/>
              </a:ext>
            </a:extLst>
          </p:cNvPr>
          <p:cNvSpPr txBox="1"/>
          <p:nvPr userDrawn="1"/>
        </p:nvSpPr>
        <p:spPr>
          <a:xfrm>
            <a:off x="4751388" y="1268976"/>
            <a:ext cx="3870323" cy="494926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Autoren: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Sven Christoffer, Helmut Heimbach, Jörg Peter Müller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2E303B2-B860-4C67-ABE6-7F3A1E8BCDFE}"/>
              </a:ext>
            </a:extLst>
          </p:cNvPr>
          <p:cNvSpPr txBox="1"/>
          <p:nvPr userDrawn="1"/>
        </p:nvSpPr>
        <p:spPr>
          <a:xfrm>
            <a:off x="522289" y="4041674"/>
            <a:ext cx="3870322" cy="14573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800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Arial" charset="0"/>
              </a:rPr>
              <a:t>Verschlagwortung: Nationalsozialismus, Holocaust, Shoah</a:t>
            </a:r>
          </a:p>
        </p:txBody>
      </p:sp>
    </p:spTree>
    <p:extLst>
      <p:ext uri="{BB962C8B-B14F-4D97-AF65-F5344CB8AC3E}">
        <p14:creationId xmlns:p14="http://schemas.microsoft.com/office/powerpoint/2010/main" val="13499362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  <p15:guide id="3" orient="horz" pos="79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e 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EF847A-25E1-455E-B2D7-FA3B509341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43000" y="1122363"/>
            <a:ext cx="6858000" cy="866621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Leere Seite</a:t>
            </a:r>
          </a:p>
        </p:txBody>
      </p:sp>
    </p:spTree>
    <p:extLst>
      <p:ext uri="{BB962C8B-B14F-4D97-AF65-F5344CB8AC3E}">
        <p14:creationId xmlns:p14="http://schemas.microsoft.com/office/powerpoint/2010/main" val="62553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>
            <a:spLocks noChangeArrowheads="1"/>
          </p:cNvSpPr>
          <p:nvPr userDrawn="1"/>
        </p:nvSpPr>
        <p:spPr bwMode="auto">
          <a:xfrm>
            <a:off x="2771980" y="98963"/>
            <a:ext cx="5853773" cy="18000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800" dirty="0">
                <a:solidFill>
                  <a:srgbClr val="191300"/>
                </a:solidFill>
              </a:rPr>
              <a:t>Tafelbild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0" dirty="0">
                <a:solidFill>
                  <a:srgbClr val="000000"/>
                </a:solidFill>
              </a:rPr>
              <a:t> Folie </a:t>
            </a:r>
            <a:fld id="{F1DB7DA3-33F8-4691-A484-53B09D790FEA}" type="slidenum">
              <a:rPr lang="de-DE" altLang="de-DE" sz="800" b="0" smtClean="0">
                <a:solidFill>
                  <a:srgbClr val="000000"/>
                </a:solidFill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altLang="de-DE" sz="800" b="0" dirty="0">
                <a:solidFill>
                  <a:srgbClr val="000000"/>
                </a:solidFill>
              </a:rPr>
              <a:t> von 3</a:t>
            </a:r>
            <a:endParaRPr lang="de-DE" altLang="de-DE" sz="800" dirty="0">
              <a:solidFill>
                <a:srgbClr val="191300"/>
              </a:solidFill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800" dirty="0">
              <a:solidFill>
                <a:srgbClr val="191300"/>
              </a:solidFill>
            </a:endParaRPr>
          </a:p>
        </p:txBody>
      </p:sp>
      <p:pic>
        <p:nvPicPr>
          <p:cNvPr id="7" name="Grafik 3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0" y="6261862"/>
            <a:ext cx="9151200" cy="605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6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127" y="6395439"/>
            <a:ext cx="936625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7">
            <a:extLst>
              <a:ext uri="{FF2B5EF4-FFF2-40B4-BE49-F238E27FC236}">
                <a16:creationId xmlns:a16="http://schemas.microsoft.com/office/drawing/2014/main" id="{42C53F4E-F96A-4492-A6E1-747F610DB9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39750" y="6640512"/>
            <a:ext cx="6934200" cy="1800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altLang="de-DE" sz="800" dirty="0">
                <a:solidFill>
                  <a:srgbClr val="000000"/>
                </a:solidFill>
              </a:rPr>
              <a:t>© Ernst Klett Verlag GmbH, Stuttgart 2024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800" dirty="0">
                <a:solidFill>
                  <a:srgbClr val="000000"/>
                </a:solidFill>
              </a:rPr>
              <a:t>www.klett.de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105F085-277D-45AC-8ECE-956391346D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2287" y="1089275"/>
            <a:ext cx="8099425" cy="5128963"/>
          </a:xfrm>
          <a:prstGeom prst="rect">
            <a:avLst/>
          </a:prstGeom>
          <a:ln w="12700">
            <a:solidFill>
              <a:schemeClr val="bg2"/>
            </a:solidFill>
          </a:ln>
        </p:spPr>
        <p:txBody>
          <a:bodyPr vert="horz" lIns="90000" tIns="46800" rIns="90000" bIns="4680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itelplatzhalter 3">
            <a:extLst>
              <a:ext uri="{FF2B5EF4-FFF2-40B4-BE49-F238E27FC236}">
                <a16:creationId xmlns:a16="http://schemas.microsoft.com/office/drawing/2014/main" id="{8E8AA701-41B4-4B79-86C6-27896195F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519666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55" r:id="rId3"/>
    <p:sldLayoutId id="2147483658" r:id="rId4"/>
    <p:sldLayoutId id="2147483656" r:id="rId5"/>
    <p:sldLayoutId id="2147483659" r:id="rId6"/>
    <p:sldLayoutId id="2147483653" r:id="rId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358775" indent="-180975" algn="l" defTabSz="914400" rtl="0" eaLnBrk="1" latinLnBrk="0" hangingPunct="1">
        <a:lnSpc>
          <a:spcPct val="110000"/>
        </a:lnSpc>
        <a:spcBef>
          <a:spcPts val="0"/>
        </a:spcBef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9" userDrawn="1">
          <p15:clr>
            <a:srgbClr val="F26B43"/>
          </p15:clr>
        </p15:guide>
        <p15:guide id="3" pos="5431" userDrawn="1">
          <p15:clr>
            <a:srgbClr val="F26B43"/>
          </p15:clr>
        </p15:guide>
        <p15:guide id="4" orient="horz" pos="346" userDrawn="1">
          <p15:clr>
            <a:srgbClr val="F26B43"/>
          </p15:clr>
        </p15:guide>
        <p15:guide id="5" orient="horz" pos="3917" userDrawn="1">
          <p15:clr>
            <a:srgbClr val="F26B43"/>
          </p15:clr>
        </p15:guide>
        <p15:guide id="6" orient="horz" pos="68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1776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Hintergrund">
            <a:extLst>
              <a:ext uri="{FF2B5EF4-FFF2-40B4-BE49-F238E27FC236}">
                <a16:creationId xmlns:a16="http://schemas.microsoft.com/office/drawing/2014/main" id="{89FFAC12-7743-DD1E-829F-F204FF59D7E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2" name="Titel 1 Impuls">
            <a:extLst>
              <a:ext uri="{FF2B5EF4-FFF2-40B4-BE49-F238E27FC236}">
                <a16:creationId xmlns:a16="http://schemas.microsoft.com/office/drawing/2014/main" id="{E0ECA558-E0D7-BDB8-7AF9-0F457DE4D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2719" y="549274"/>
            <a:ext cx="8100000" cy="539751"/>
          </a:xfrm>
        </p:spPr>
        <p:txBody>
          <a:bodyPr/>
          <a:lstStyle/>
          <a:p>
            <a:r>
              <a:rPr lang="de-DE" dirty="0"/>
              <a:t>Holocaust – Shoa</a:t>
            </a:r>
          </a:p>
        </p:txBody>
      </p:sp>
      <p:sp>
        <p:nvSpPr>
          <p:cNvPr id="5" name="Textfeld an/aus">
            <a:extLst>
              <a:ext uri="{FF2B5EF4-FFF2-40B4-BE49-F238E27FC236}">
                <a16:creationId xmlns:a16="http://schemas.microsoft.com/office/drawing/2014/main" id="{67081E68-E86E-8139-21F6-89DA19484745}"/>
              </a:ext>
            </a:extLst>
          </p:cNvPr>
          <p:cNvSpPr txBox="1"/>
          <p:nvPr/>
        </p:nvSpPr>
        <p:spPr>
          <a:xfrm>
            <a:off x="972719" y="1888385"/>
            <a:ext cx="7200000" cy="61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1933 – 1935</a:t>
            </a:r>
            <a:br>
              <a:rPr lang="de-DE" sz="1600" dirty="0"/>
            </a:br>
            <a:r>
              <a:rPr lang="de-DE" sz="1600" dirty="0"/>
              <a:t>Einzelmaßnahmen gegen Juden (z. B. wirtschaftlicher Boykott)</a:t>
            </a:r>
          </a:p>
        </p:txBody>
      </p:sp>
      <p:sp>
        <p:nvSpPr>
          <p:cNvPr id="9" name="Textfeld an/aus">
            <a:extLst>
              <a:ext uri="{FF2B5EF4-FFF2-40B4-BE49-F238E27FC236}">
                <a16:creationId xmlns:a16="http://schemas.microsoft.com/office/drawing/2014/main" id="{CB22F5E1-873B-C5FF-8ED1-53E277693BF2}"/>
              </a:ext>
            </a:extLst>
          </p:cNvPr>
          <p:cNvSpPr txBox="1"/>
          <p:nvPr/>
        </p:nvSpPr>
        <p:spPr>
          <a:xfrm>
            <a:off x="972719" y="1240385"/>
            <a:ext cx="72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Der Weg in die Katastrophe</a:t>
            </a:r>
          </a:p>
        </p:txBody>
      </p: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AAB26855-1CD0-73CD-EE83-ADAC97661F51}"/>
              </a:ext>
            </a:extLst>
          </p:cNvPr>
          <p:cNvCxnSpPr>
            <a:cxnSpLocks/>
          </p:cNvCxnSpPr>
          <p:nvPr/>
        </p:nvCxnSpPr>
        <p:spPr>
          <a:xfrm>
            <a:off x="4569142" y="1600385"/>
            <a:ext cx="7154" cy="28800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feld an/aus">
            <a:extLst>
              <a:ext uri="{FF2B5EF4-FFF2-40B4-BE49-F238E27FC236}">
                <a16:creationId xmlns:a16="http://schemas.microsoft.com/office/drawing/2014/main" id="{26792471-6B98-3FEE-E6BF-F5C77E193836}"/>
              </a:ext>
            </a:extLst>
          </p:cNvPr>
          <p:cNvSpPr txBox="1"/>
          <p:nvPr/>
        </p:nvSpPr>
        <p:spPr>
          <a:xfrm>
            <a:off x="972719" y="2797488"/>
            <a:ext cx="7200000" cy="86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1935 – 1938</a:t>
            </a:r>
            <a:br>
              <a:rPr lang="de-DE" sz="1600" dirty="0"/>
            </a:br>
            <a:r>
              <a:rPr lang="de-DE" sz="1600" dirty="0"/>
              <a:t>schärfere Diskriminierung und Ausschluss aus dem öffentlichen Leben </a:t>
            </a:r>
            <a:br>
              <a:rPr lang="de-DE" sz="1600" dirty="0"/>
            </a:br>
            <a:r>
              <a:rPr lang="de-DE" sz="1600" dirty="0"/>
              <a:t>(z. B. „Nürnberger Rassengesetze“)</a:t>
            </a:r>
          </a:p>
        </p:txBody>
      </p:sp>
      <p:sp>
        <p:nvSpPr>
          <p:cNvPr id="10" name="Textfeld an/aus">
            <a:extLst>
              <a:ext uri="{FF2B5EF4-FFF2-40B4-BE49-F238E27FC236}">
                <a16:creationId xmlns:a16="http://schemas.microsoft.com/office/drawing/2014/main" id="{8FCAC827-00A8-B0FB-447F-6EB3878C13BD}"/>
              </a:ext>
            </a:extLst>
          </p:cNvPr>
          <p:cNvSpPr txBox="1"/>
          <p:nvPr/>
        </p:nvSpPr>
        <p:spPr>
          <a:xfrm>
            <a:off x="972719" y="3958591"/>
            <a:ext cx="7200000" cy="61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1938</a:t>
            </a:r>
            <a:br>
              <a:rPr lang="de-DE" sz="1600" dirty="0"/>
            </a:br>
            <a:r>
              <a:rPr lang="de-DE" sz="1600" dirty="0"/>
              <a:t>organisierte Ausschreitungen (Reichspogromnacht)</a:t>
            </a:r>
          </a:p>
        </p:txBody>
      </p:sp>
      <p:sp>
        <p:nvSpPr>
          <p:cNvPr id="15" name="Textfeld an/aus">
            <a:extLst>
              <a:ext uri="{FF2B5EF4-FFF2-40B4-BE49-F238E27FC236}">
                <a16:creationId xmlns:a16="http://schemas.microsoft.com/office/drawing/2014/main" id="{6C5676E8-6248-DD81-E133-5C52A7D4E8D0}"/>
              </a:ext>
            </a:extLst>
          </p:cNvPr>
          <p:cNvSpPr txBox="1"/>
          <p:nvPr/>
        </p:nvSpPr>
        <p:spPr>
          <a:xfrm>
            <a:off x="972719" y="4865079"/>
            <a:ext cx="7200000" cy="111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1941 – 1945</a:t>
            </a:r>
            <a:br>
              <a:rPr lang="de-DE" sz="1600" dirty="0"/>
            </a:br>
            <a:r>
              <a:rPr lang="de-DE" sz="1600" dirty="0"/>
              <a:t>Vernichtungslager – systematisch geplante und durchgeführte </a:t>
            </a:r>
            <a:br>
              <a:rPr lang="de-DE" sz="1600" dirty="0"/>
            </a:br>
            <a:r>
              <a:rPr lang="de-DE" sz="1600" dirty="0"/>
              <a:t>Massenmorde durch Zwangsarbeit, Erschießung und Vergasung in </a:t>
            </a:r>
            <a:br>
              <a:rPr lang="de-DE" sz="1600" dirty="0"/>
            </a:br>
            <a:r>
              <a:rPr lang="de-DE" sz="1600" dirty="0"/>
              <a:t>eigens dafür errichteten Vernichtungslagern (z. B. Auschwitz)</a:t>
            </a:r>
          </a:p>
        </p:txBody>
      </p: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7AF0AAEE-7A12-6BDD-D2E8-D98A8AC18032}"/>
              </a:ext>
            </a:extLst>
          </p:cNvPr>
          <p:cNvCxnSpPr>
            <a:cxnSpLocks/>
          </p:cNvCxnSpPr>
          <p:nvPr/>
        </p:nvCxnSpPr>
        <p:spPr>
          <a:xfrm>
            <a:off x="4569142" y="2491488"/>
            <a:ext cx="7154" cy="28800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FF2B2DC7-EF33-DA4F-C510-76F6DAAEEFBB}"/>
              </a:ext>
            </a:extLst>
          </p:cNvPr>
          <p:cNvCxnSpPr>
            <a:cxnSpLocks/>
          </p:cNvCxnSpPr>
          <p:nvPr/>
        </p:nvCxnSpPr>
        <p:spPr>
          <a:xfrm>
            <a:off x="4569142" y="3656329"/>
            <a:ext cx="7154" cy="28800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3D021793-2C78-85D2-B651-12982752A7B8}"/>
              </a:ext>
            </a:extLst>
          </p:cNvPr>
          <p:cNvCxnSpPr>
            <a:cxnSpLocks/>
          </p:cNvCxnSpPr>
          <p:nvPr/>
        </p:nvCxnSpPr>
        <p:spPr>
          <a:xfrm>
            <a:off x="4569142" y="4559080"/>
            <a:ext cx="7154" cy="28800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114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5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5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1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1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5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1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5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1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7" dur="5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1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3" dur="5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23" grpId="0" animBg="1"/>
      <p:bldP spid="2" grpId="0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4" name="Hintergrund">
            <a:extLst>
              <a:ext uri="{FF2B5EF4-FFF2-40B4-BE49-F238E27FC236}">
                <a16:creationId xmlns:a16="http://schemas.microsoft.com/office/drawing/2014/main" id="{94D23AB9-7985-DBDC-191E-A8396FF9126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" name="Pfeil: weiter">
            <a:extLst>
              <a:ext uri="{FF2B5EF4-FFF2-40B4-BE49-F238E27FC236}">
                <a16:creationId xmlns:a16="http://schemas.microsoft.com/office/drawing/2014/main" id="{50C539A3-03A9-9B40-6693-458674C104B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6" name="Hintergrund">
            <a:extLst>
              <a:ext uri="{FF2B5EF4-FFF2-40B4-BE49-F238E27FC236}">
                <a16:creationId xmlns:a16="http://schemas.microsoft.com/office/drawing/2014/main" id="{B05845F7-3A33-CE6E-395A-3CD6C8A792E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7" name="Pfeil: weiter">
            <a:extLst>
              <a:ext uri="{FF2B5EF4-FFF2-40B4-BE49-F238E27FC236}">
                <a16:creationId xmlns:a16="http://schemas.microsoft.com/office/drawing/2014/main" id="{6FB28E54-20EC-ACB6-0190-80875906D7E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9" name="Titel 1 Impuls">
            <a:extLst>
              <a:ext uri="{FF2B5EF4-FFF2-40B4-BE49-F238E27FC236}">
                <a16:creationId xmlns:a16="http://schemas.microsoft.com/office/drawing/2014/main" id="{4739492A-4FC7-0F94-DC80-893FADF7D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2719" y="549274"/>
            <a:ext cx="8100000" cy="539751"/>
          </a:xfrm>
        </p:spPr>
        <p:txBody>
          <a:bodyPr/>
          <a:lstStyle/>
          <a:p>
            <a:r>
              <a:rPr lang="de-DE" dirty="0"/>
              <a:t>Holocaust – Shoa</a:t>
            </a:r>
          </a:p>
        </p:txBody>
      </p:sp>
      <p:sp>
        <p:nvSpPr>
          <p:cNvPr id="15" name="Textfeld an/aus">
            <a:extLst>
              <a:ext uri="{FF2B5EF4-FFF2-40B4-BE49-F238E27FC236}">
                <a16:creationId xmlns:a16="http://schemas.microsoft.com/office/drawing/2014/main" id="{4545B14A-C01B-7E91-4DF7-0AA873BC5B4D}"/>
              </a:ext>
            </a:extLst>
          </p:cNvPr>
          <p:cNvSpPr txBox="1"/>
          <p:nvPr/>
        </p:nvSpPr>
        <p:spPr>
          <a:xfrm>
            <a:off x="972719" y="1888385"/>
            <a:ext cx="7200000" cy="61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endParaRPr lang="de-DE" sz="1600" dirty="0"/>
          </a:p>
        </p:txBody>
      </p:sp>
      <p:sp>
        <p:nvSpPr>
          <p:cNvPr id="25" name="Textfeld an/aus">
            <a:extLst>
              <a:ext uri="{FF2B5EF4-FFF2-40B4-BE49-F238E27FC236}">
                <a16:creationId xmlns:a16="http://schemas.microsoft.com/office/drawing/2014/main" id="{64F30F69-D10E-F7E9-1A1B-03E75011AD29}"/>
              </a:ext>
            </a:extLst>
          </p:cNvPr>
          <p:cNvSpPr txBox="1"/>
          <p:nvPr/>
        </p:nvSpPr>
        <p:spPr>
          <a:xfrm>
            <a:off x="972719" y="1240385"/>
            <a:ext cx="72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Der Weg in die Katastrophe</a:t>
            </a:r>
          </a:p>
        </p:txBody>
      </p:sp>
      <p:cxnSp>
        <p:nvCxnSpPr>
          <p:cNvPr id="26" name="Gerade Verbindung mit Pfeil 25">
            <a:extLst>
              <a:ext uri="{FF2B5EF4-FFF2-40B4-BE49-F238E27FC236}">
                <a16:creationId xmlns:a16="http://schemas.microsoft.com/office/drawing/2014/main" id="{9EDF3C68-7913-60AB-2789-B2BE1F9BA4A0}"/>
              </a:ext>
            </a:extLst>
          </p:cNvPr>
          <p:cNvCxnSpPr>
            <a:cxnSpLocks/>
          </p:cNvCxnSpPr>
          <p:nvPr/>
        </p:nvCxnSpPr>
        <p:spPr>
          <a:xfrm>
            <a:off x="4569142" y="1600385"/>
            <a:ext cx="7154" cy="28800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feld an/aus">
            <a:extLst>
              <a:ext uri="{FF2B5EF4-FFF2-40B4-BE49-F238E27FC236}">
                <a16:creationId xmlns:a16="http://schemas.microsoft.com/office/drawing/2014/main" id="{802EB250-0784-736F-3D09-4BC448B77AA1}"/>
              </a:ext>
            </a:extLst>
          </p:cNvPr>
          <p:cNvSpPr txBox="1"/>
          <p:nvPr/>
        </p:nvSpPr>
        <p:spPr>
          <a:xfrm>
            <a:off x="972719" y="2797488"/>
            <a:ext cx="7200000" cy="86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endParaRPr lang="de-DE" sz="1600" dirty="0"/>
          </a:p>
        </p:txBody>
      </p:sp>
      <p:sp>
        <p:nvSpPr>
          <p:cNvPr id="28" name="Textfeld an/aus">
            <a:extLst>
              <a:ext uri="{FF2B5EF4-FFF2-40B4-BE49-F238E27FC236}">
                <a16:creationId xmlns:a16="http://schemas.microsoft.com/office/drawing/2014/main" id="{32234C47-15BE-FE55-6F99-422345BA88FF}"/>
              </a:ext>
            </a:extLst>
          </p:cNvPr>
          <p:cNvSpPr txBox="1"/>
          <p:nvPr/>
        </p:nvSpPr>
        <p:spPr>
          <a:xfrm>
            <a:off x="972719" y="3958591"/>
            <a:ext cx="7200000" cy="61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endParaRPr lang="de-DE" sz="1600" dirty="0"/>
          </a:p>
        </p:txBody>
      </p:sp>
      <p:sp>
        <p:nvSpPr>
          <p:cNvPr id="29" name="Textfeld an/aus">
            <a:extLst>
              <a:ext uri="{FF2B5EF4-FFF2-40B4-BE49-F238E27FC236}">
                <a16:creationId xmlns:a16="http://schemas.microsoft.com/office/drawing/2014/main" id="{C6A8AB17-59F3-79EB-7646-ECB575496238}"/>
              </a:ext>
            </a:extLst>
          </p:cNvPr>
          <p:cNvSpPr txBox="1"/>
          <p:nvPr/>
        </p:nvSpPr>
        <p:spPr>
          <a:xfrm>
            <a:off x="972719" y="4865079"/>
            <a:ext cx="7200000" cy="111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endParaRPr lang="de-DE" sz="1600" dirty="0"/>
          </a:p>
        </p:txBody>
      </p: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84660DB4-85C8-F4FA-8330-26E553BE8093}"/>
              </a:ext>
            </a:extLst>
          </p:cNvPr>
          <p:cNvCxnSpPr>
            <a:cxnSpLocks/>
          </p:cNvCxnSpPr>
          <p:nvPr/>
        </p:nvCxnSpPr>
        <p:spPr>
          <a:xfrm>
            <a:off x="4569142" y="2491488"/>
            <a:ext cx="7154" cy="28800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D7C07C07-E877-52A7-E196-04FED7B363A7}"/>
              </a:ext>
            </a:extLst>
          </p:cNvPr>
          <p:cNvCxnSpPr>
            <a:cxnSpLocks/>
          </p:cNvCxnSpPr>
          <p:nvPr/>
        </p:nvCxnSpPr>
        <p:spPr>
          <a:xfrm>
            <a:off x="4569142" y="3656329"/>
            <a:ext cx="7154" cy="28800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A330E028-A2F0-E3D4-79A4-B8501B2A8974}"/>
              </a:ext>
            </a:extLst>
          </p:cNvPr>
          <p:cNvCxnSpPr>
            <a:cxnSpLocks/>
          </p:cNvCxnSpPr>
          <p:nvPr/>
        </p:nvCxnSpPr>
        <p:spPr>
          <a:xfrm>
            <a:off x="4569142" y="4559080"/>
            <a:ext cx="7154" cy="28800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7291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4627429"/>
      </p:ext>
    </p:extLst>
  </p:cSld>
  <p:clrMapOvr>
    <a:masterClrMapping/>
  </p:clrMapOvr>
</p:sld>
</file>

<file path=ppt/theme/theme1.xml><?xml version="1.0" encoding="utf-8"?>
<a:theme xmlns:a="http://schemas.openxmlformats.org/drawingml/2006/main" name="Klett_Tafelbilder_Inhalt">
  <a:themeElements>
    <a:clrScheme name="Benutzerdefiniert 2">
      <a:dk1>
        <a:sysClr val="windowText" lastClr="000000"/>
      </a:dk1>
      <a:lt1>
        <a:sysClr val="window" lastClr="FFFFFF"/>
      </a:lt1>
      <a:dk2>
        <a:srgbClr val="77ABDD"/>
      </a:dk2>
      <a:lt2>
        <a:srgbClr val="5F5F5F"/>
      </a:lt2>
      <a:accent1>
        <a:srgbClr val="63C3D1"/>
      </a:accent1>
      <a:accent2>
        <a:srgbClr val="79C299"/>
      </a:accent2>
      <a:accent3>
        <a:srgbClr val="ACCF79"/>
      </a:accent3>
      <a:accent4>
        <a:srgbClr val="ECE768"/>
      </a:accent4>
      <a:accent5>
        <a:srgbClr val="F8AE4C"/>
      </a:accent5>
      <a:accent6>
        <a:srgbClr val="EE717F"/>
      </a:accent6>
      <a:hlink>
        <a:srgbClr val="0563C1"/>
      </a:hlink>
      <a:folHlink>
        <a:srgbClr val="954F72"/>
      </a:folHlink>
    </a:clrScheme>
    <a:fontScheme name="Klet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bg2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bg2"/>
          </a:solidFill>
          <a:headEnd type="none" w="med" len="med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12700">
          <a:solidFill>
            <a:schemeClr val="bg2"/>
          </a:solidFill>
        </a:ln>
      </a:spPr>
      <a:bodyPr wrap="square" lIns="90000" tIns="46800" rIns="90000" bIns="46800" rtlCol="0">
        <a:noAutofit/>
      </a:bodyPr>
      <a:lstStyle>
        <a:defPPr marL="179388" indent="-179388" algn="l">
          <a:buFont typeface="Arial" panose="020B0604020202020204" pitchFamily="34" charset="0"/>
          <a:buChar char="•"/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afelbilder_Klett_Vorlage_2021-10-12.potx" id="{07630FB8-37CC-4B1A-A69E-60ED5211D45D}" vid="{FF1E3251-A210-4127-81D8-168C57D83F22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95</Words>
  <Application>Microsoft Macintosh PowerPoint</Application>
  <PresentationFormat>Bildschirmpräsentation (4:3)</PresentationFormat>
  <Paragraphs>12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Symbol</vt:lpstr>
      <vt:lpstr>Klett_Tafelbilder_Inhalt</vt:lpstr>
      <vt:lpstr>Benutzerdefiniertes Design</vt:lpstr>
      <vt:lpstr>Holocaust – Shoa</vt:lpstr>
      <vt:lpstr>Holocaust – Shoa</vt:lpstr>
      <vt:lpstr>PowerPoint-Präsentation</vt:lpstr>
    </vt:vector>
  </TitlesOfParts>
  <Company>Ernst Klett Verlag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Ernst Klett Verlag GmbH</dc:creator>
  <cp:lastModifiedBy>Dirk Haupt</cp:lastModifiedBy>
  <cp:revision>206</cp:revision>
  <cp:lastPrinted>2021-09-13T08:50:51Z</cp:lastPrinted>
  <dcterms:created xsi:type="dcterms:W3CDTF">2021-09-02T06:35:54Z</dcterms:created>
  <dcterms:modified xsi:type="dcterms:W3CDTF">2024-09-12T07:43:52Z</dcterms:modified>
</cp:coreProperties>
</file>

<file path=userCustomization/customUI.xml><?xml version="1.0" encoding="utf-8"?>
<mso:customUI xmlns:mso="http://schemas.microsoft.com/office/2006/01/customui">
  <mso:ribbon>
    <mso:qat>
      <mso:documentControls>
        <mso:control idQ="mso:ViewSlideMasterView" visible="true"/>
        <mso:control idQ="mso:GuidesShowHide" visible="true"/>
        <mso:control idQ="mso:ViewGridlinesPowerPoint" visible="true"/>
        <mso:control idQ="mso:ViewRulerPowerPoint" visible="true"/>
      </mso:documentControls>
    </mso:qat>
  </mso:ribbon>
</mso:customUI>
</file>