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176" d="100"/>
          <a:sy n="176" d="100"/>
        </p:scale>
        <p:origin x="152" y="-23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Jörg Peter Müller, Dr. Hartmut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Zückert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Holocaust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Wie wurden Jüdinnen und Juden deportiert?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18314" y="12478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b="1" dirty="0"/>
              <a:t>1933</a:t>
            </a:r>
            <a:br>
              <a:rPr lang="de-DE" sz="1600" dirty="0"/>
            </a:br>
            <a:r>
              <a:rPr lang="de-DE" sz="1600" dirty="0"/>
              <a:t>Boykott jüdischer Geschäfte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6DDD5D8-9442-D165-745D-960A9AE73791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1385930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8FB69F3B-36A7-5BE6-4979-A037A7164505}"/>
              </a:ext>
            </a:extLst>
          </p:cNvPr>
          <p:cNvSpPr txBox="1"/>
          <p:nvPr/>
        </p:nvSpPr>
        <p:spPr>
          <a:xfrm>
            <a:off x="4328071" y="12478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SA-Männer verhindern das Betreten jüdischer Läden.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9C9EE42F-8B46-F4F7-A321-B346F3BA8728}"/>
              </a:ext>
            </a:extLst>
          </p:cNvPr>
          <p:cNvSpPr txBox="1"/>
          <p:nvPr/>
        </p:nvSpPr>
        <p:spPr>
          <a:xfrm>
            <a:off x="518314" y="20562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b="1" dirty="0"/>
              <a:t>1935</a:t>
            </a:r>
            <a:br>
              <a:rPr lang="de-DE" sz="1600" dirty="0"/>
            </a:br>
            <a:r>
              <a:rPr lang="de-DE" sz="1600" dirty="0"/>
              <a:t>„Nürnberger Rassengesetze“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539A6734-1409-DF25-8D1C-432564F6C3ED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2194331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an/aus">
            <a:extLst>
              <a:ext uri="{FF2B5EF4-FFF2-40B4-BE49-F238E27FC236}">
                <a16:creationId xmlns:a16="http://schemas.microsoft.com/office/drawing/2014/main" id="{C1D4F675-0586-623B-CF11-B03A22608EEE}"/>
              </a:ext>
            </a:extLst>
          </p:cNvPr>
          <p:cNvSpPr txBox="1"/>
          <p:nvPr/>
        </p:nvSpPr>
        <p:spPr>
          <a:xfrm>
            <a:off x="4328071" y="20562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Ehen zwischen Juden und Nichtjuden werden verboten.</a:t>
            </a:r>
          </a:p>
        </p:txBody>
      </p:sp>
      <p:sp>
        <p:nvSpPr>
          <p:cNvPr id="21" name="Textfeld an/aus">
            <a:extLst>
              <a:ext uri="{FF2B5EF4-FFF2-40B4-BE49-F238E27FC236}">
                <a16:creationId xmlns:a16="http://schemas.microsoft.com/office/drawing/2014/main" id="{ED4DD45F-94D2-BECB-808B-9976DB432CAD}"/>
              </a:ext>
            </a:extLst>
          </p:cNvPr>
          <p:cNvSpPr txBox="1"/>
          <p:nvPr/>
        </p:nvSpPr>
        <p:spPr>
          <a:xfrm>
            <a:off x="518314" y="28646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b="1" dirty="0"/>
              <a:t>9./10.11. 1938</a:t>
            </a:r>
            <a:br>
              <a:rPr lang="de-DE" sz="1600" dirty="0"/>
            </a:br>
            <a:r>
              <a:rPr lang="de-DE" sz="1600" dirty="0"/>
              <a:t>Pogromnacht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FE51F09E-00AD-6CA6-FC8E-6F812E7360CA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3002730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an/aus">
            <a:extLst>
              <a:ext uri="{FF2B5EF4-FFF2-40B4-BE49-F238E27FC236}">
                <a16:creationId xmlns:a16="http://schemas.microsoft.com/office/drawing/2014/main" id="{688E0C20-49D6-3B5B-E6F3-4865A70F8547}"/>
              </a:ext>
            </a:extLst>
          </p:cNvPr>
          <p:cNvSpPr txBox="1"/>
          <p:nvPr/>
        </p:nvSpPr>
        <p:spPr>
          <a:xfrm>
            <a:off x="4328071" y="28646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SA zündet Synagogen an, plündert jüdische Geschäfte und Wohnungen.</a:t>
            </a: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92561499-20C0-7A7E-F617-8A2CD03216AB}"/>
              </a:ext>
            </a:extLst>
          </p:cNvPr>
          <p:cNvSpPr txBox="1"/>
          <p:nvPr/>
        </p:nvSpPr>
        <p:spPr>
          <a:xfrm>
            <a:off x="518314" y="36730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b="1" dirty="0"/>
              <a:t>1941</a:t>
            </a:r>
            <a:br>
              <a:rPr lang="de-DE" sz="1600" dirty="0"/>
            </a:br>
            <a:r>
              <a:rPr lang="de-DE" sz="1600" dirty="0"/>
              <a:t>Deportation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5F709B8E-FFC9-BA8C-80F1-7834D6BCEF99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3811131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536CFD1A-01B9-7AB7-B382-F98907D2B17C}"/>
              </a:ext>
            </a:extLst>
          </p:cNvPr>
          <p:cNvSpPr txBox="1"/>
          <p:nvPr/>
        </p:nvSpPr>
        <p:spPr>
          <a:xfrm>
            <a:off x="4328071" y="36730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Ab Herbst werden die Juden aus den Sammelunterkünften deportiert.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1C50D452-AC7B-16E7-7B76-9E292CA1D1EE}"/>
              </a:ext>
            </a:extLst>
          </p:cNvPr>
          <p:cNvSpPr txBox="1"/>
          <p:nvPr/>
        </p:nvSpPr>
        <p:spPr>
          <a:xfrm>
            <a:off x="518314" y="44814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b="1" dirty="0"/>
              <a:t>1942</a:t>
            </a:r>
            <a:br>
              <a:rPr lang="de-DE" sz="1600" dirty="0"/>
            </a:br>
            <a:r>
              <a:rPr lang="de-DE" sz="1600" dirty="0"/>
              <a:t>Wannsee-Konferenz</a:t>
            </a: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22A0B7CF-1431-0183-6249-34CCD911E738}"/>
              </a:ext>
            </a:extLst>
          </p:cNvPr>
          <p:cNvCxnSpPr>
            <a:cxnSpLocks/>
          </p:cNvCxnSpPr>
          <p:nvPr/>
        </p:nvCxnSpPr>
        <p:spPr>
          <a:xfrm rot="16200000">
            <a:off x="4129616" y="4619531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A83D77F6-F290-FCA9-3130-1581EF6CA1B0}"/>
              </a:ext>
            </a:extLst>
          </p:cNvPr>
          <p:cNvSpPr txBox="1"/>
          <p:nvPr/>
        </p:nvSpPr>
        <p:spPr>
          <a:xfrm>
            <a:off x="4328071" y="44814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Organisation der sogenannten „Endlösung der Judenfrage“</a:t>
            </a:r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BBFE3C87-6145-F1D6-0F52-3B9D86887E99}"/>
              </a:ext>
            </a:extLst>
          </p:cNvPr>
          <p:cNvSpPr txBox="1"/>
          <p:nvPr/>
        </p:nvSpPr>
        <p:spPr>
          <a:xfrm>
            <a:off x="518314" y="5289818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b="1" dirty="0"/>
              <a:t>1941 – 1945</a:t>
            </a:r>
            <a:br>
              <a:rPr lang="de-DE" sz="1600" dirty="0"/>
            </a:br>
            <a:r>
              <a:rPr lang="de-DE" sz="1600" dirty="0"/>
              <a:t>Holocaust</a:t>
            </a:r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17A17D64-83A0-0945-BFDD-A8B02C592B88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5427929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an/aus">
            <a:extLst>
              <a:ext uri="{FF2B5EF4-FFF2-40B4-BE49-F238E27FC236}">
                <a16:creationId xmlns:a16="http://schemas.microsoft.com/office/drawing/2014/main" id="{705BF888-1208-F253-BA30-360FFEF3E844}"/>
              </a:ext>
            </a:extLst>
          </p:cNvPr>
          <p:cNvSpPr txBox="1"/>
          <p:nvPr/>
        </p:nvSpPr>
        <p:spPr>
          <a:xfrm>
            <a:off x="4328071" y="5289818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systematische Ermordung aller Juden in den von Deutschen besetzten Ländern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5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865DFDA9-DB4F-405B-4C48-0A6CC92D9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Wie wurden Jüdinnen und Juden deportiert?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9DEE8DC2-2549-1AFF-4FB8-7E7909346501}"/>
              </a:ext>
            </a:extLst>
          </p:cNvPr>
          <p:cNvSpPr txBox="1"/>
          <p:nvPr/>
        </p:nvSpPr>
        <p:spPr>
          <a:xfrm>
            <a:off x="518314" y="12478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B67ED4E2-A53F-AF3A-6429-CAAD42F05860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1385930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1FE579E8-25D0-47A8-4574-27D3EA2D0E2F}"/>
              </a:ext>
            </a:extLst>
          </p:cNvPr>
          <p:cNvSpPr txBox="1"/>
          <p:nvPr/>
        </p:nvSpPr>
        <p:spPr>
          <a:xfrm>
            <a:off x="4328071" y="12478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CA34CB09-804D-54EB-DDAC-B00B79EFA34A}"/>
              </a:ext>
            </a:extLst>
          </p:cNvPr>
          <p:cNvSpPr txBox="1"/>
          <p:nvPr/>
        </p:nvSpPr>
        <p:spPr>
          <a:xfrm>
            <a:off x="518314" y="20562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CA15088-4D3A-2E4B-84DD-982401270174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2194331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A7AA801F-F604-5999-E484-B8EACFF7B93B}"/>
              </a:ext>
            </a:extLst>
          </p:cNvPr>
          <p:cNvSpPr txBox="1"/>
          <p:nvPr/>
        </p:nvSpPr>
        <p:spPr>
          <a:xfrm>
            <a:off x="4328071" y="20562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3CCE58EF-E90D-B7C4-2851-770D56450E42}"/>
              </a:ext>
            </a:extLst>
          </p:cNvPr>
          <p:cNvSpPr txBox="1"/>
          <p:nvPr/>
        </p:nvSpPr>
        <p:spPr>
          <a:xfrm>
            <a:off x="518314" y="28646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51F8E9BE-2A9F-99ED-262C-573CA786F20D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3002730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2D08D02E-FDD6-8E3C-5C0B-FAF615B77ABE}"/>
              </a:ext>
            </a:extLst>
          </p:cNvPr>
          <p:cNvSpPr txBox="1"/>
          <p:nvPr/>
        </p:nvSpPr>
        <p:spPr>
          <a:xfrm>
            <a:off x="4328071" y="28646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33" name="Textfeld an/aus">
            <a:extLst>
              <a:ext uri="{FF2B5EF4-FFF2-40B4-BE49-F238E27FC236}">
                <a16:creationId xmlns:a16="http://schemas.microsoft.com/office/drawing/2014/main" id="{D7074607-8064-77CC-66B8-3B3B86C8A886}"/>
              </a:ext>
            </a:extLst>
          </p:cNvPr>
          <p:cNvSpPr txBox="1"/>
          <p:nvPr/>
        </p:nvSpPr>
        <p:spPr>
          <a:xfrm>
            <a:off x="518314" y="36730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11AC9DA3-643F-59B9-4D6B-62395898CA9B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3811131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an/aus">
            <a:extLst>
              <a:ext uri="{FF2B5EF4-FFF2-40B4-BE49-F238E27FC236}">
                <a16:creationId xmlns:a16="http://schemas.microsoft.com/office/drawing/2014/main" id="{388794EE-3664-5436-986C-EB55628EFE31}"/>
              </a:ext>
            </a:extLst>
          </p:cNvPr>
          <p:cNvSpPr txBox="1"/>
          <p:nvPr/>
        </p:nvSpPr>
        <p:spPr>
          <a:xfrm>
            <a:off x="4328071" y="36730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36" name="Textfeld an/aus">
            <a:extLst>
              <a:ext uri="{FF2B5EF4-FFF2-40B4-BE49-F238E27FC236}">
                <a16:creationId xmlns:a16="http://schemas.microsoft.com/office/drawing/2014/main" id="{93A56B97-413C-70B2-909B-8F456776072A}"/>
              </a:ext>
            </a:extLst>
          </p:cNvPr>
          <p:cNvSpPr txBox="1"/>
          <p:nvPr/>
        </p:nvSpPr>
        <p:spPr>
          <a:xfrm>
            <a:off x="518314" y="4481420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BD7F0AED-4D57-72DC-6CEA-C27EC30E182A}"/>
              </a:ext>
            </a:extLst>
          </p:cNvPr>
          <p:cNvCxnSpPr>
            <a:cxnSpLocks/>
          </p:cNvCxnSpPr>
          <p:nvPr/>
        </p:nvCxnSpPr>
        <p:spPr>
          <a:xfrm rot="16200000">
            <a:off x="4129616" y="4619531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an/aus">
            <a:extLst>
              <a:ext uri="{FF2B5EF4-FFF2-40B4-BE49-F238E27FC236}">
                <a16:creationId xmlns:a16="http://schemas.microsoft.com/office/drawing/2014/main" id="{C2B213C4-3F54-17B5-408E-D62457D9794A}"/>
              </a:ext>
            </a:extLst>
          </p:cNvPr>
          <p:cNvSpPr txBox="1"/>
          <p:nvPr/>
        </p:nvSpPr>
        <p:spPr>
          <a:xfrm>
            <a:off x="4328071" y="4481420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39" name="Textfeld an/aus">
            <a:extLst>
              <a:ext uri="{FF2B5EF4-FFF2-40B4-BE49-F238E27FC236}">
                <a16:creationId xmlns:a16="http://schemas.microsoft.com/office/drawing/2014/main" id="{D490C08F-1DE1-2EE5-8181-F2AFECA300DF}"/>
              </a:ext>
            </a:extLst>
          </p:cNvPr>
          <p:cNvSpPr txBox="1"/>
          <p:nvPr/>
        </p:nvSpPr>
        <p:spPr>
          <a:xfrm>
            <a:off x="518314" y="5289818"/>
            <a:ext cx="3420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D6371964-5823-6313-3A27-34D44EF00CA4}"/>
              </a:ext>
            </a:extLst>
          </p:cNvPr>
          <p:cNvCxnSpPr>
            <a:cxnSpLocks/>
          </p:cNvCxnSpPr>
          <p:nvPr/>
        </p:nvCxnSpPr>
        <p:spPr>
          <a:xfrm rot="16200000">
            <a:off x="4123807" y="5427929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an/aus">
            <a:extLst>
              <a:ext uri="{FF2B5EF4-FFF2-40B4-BE49-F238E27FC236}">
                <a16:creationId xmlns:a16="http://schemas.microsoft.com/office/drawing/2014/main" id="{7EDE0866-91DC-70D1-8EF4-FE7914C219EA}"/>
              </a:ext>
            </a:extLst>
          </p:cNvPr>
          <p:cNvSpPr txBox="1"/>
          <p:nvPr/>
        </p:nvSpPr>
        <p:spPr>
          <a:xfrm>
            <a:off x="4328071" y="5289818"/>
            <a:ext cx="4284000" cy="654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96BBAA5-233D-60FB-3F84-20E8EF84CFA3}"/>
              </a:ext>
            </a:extLst>
          </p:cNvPr>
          <p:cNvSpPr txBox="1"/>
          <p:nvPr/>
        </p:nvSpPr>
        <p:spPr>
          <a:xfrm>
            <a:off x="5170714" y="1328057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</Words>
  <Application>Microsoft Macintosh PowerPoint</Application>
  <PresentationFormat>Bildschirmpräsentation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Wie wurden Jüdinnen und Juden deportiert?</vt:lpstr>
      <vt:lpstr>Wie wurden Jüdinnen und Juden deportiert?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2024-09-11T13:44:16Z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