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microsoft.com/office/2006/relationships/ui/userCustomization" Target="userCustomization/customUI.xml"/><Relationship Id="rId1" Type="http://schemas.openxmlformats.org/officeDocument/2006/relationships/officeDocument" Target="ppt/presentation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6"/>
  </p:notesMasterIdLst>
  <p:sldIdLst>
    <p:sldId id="271" r:id="rId3"/>
    <p:sldId id="272" r:id="rId4"/>
    <p:sldId id="270" r:id="rId5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21" autoAdjust="0"/>
    <p:restoredTop sz="94660"/>
  </p:normalViewPr>
  <p:slideViewPr>
    <p:cSldViewPr snapToObjects="1">
      <p:cViewPr>
        <p:scale>
          <a:sx n="205" d="100"/>
          <a:sy n="205" d="100"/>
        </p:scale>
        <p:origin x="-16" y="-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61056D8-F3A6-4C42-AB44-940D2AEEDAEB}" type="datetimeFigureOut">
              <a:rPr lang="de-DE" smtClean="0"/>
              <a:t>12.09.24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217569B-DFD3-4336-901B-A73AF48B4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671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39750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8101012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38761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8101012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45C4836-047C-4DF0-B6B7-4D00CFFD85F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073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089025"/>
            <a:ext cx="3866860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089025"/>
            <a:ext cx="38671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064209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538979"/>
            <a:ext cx="386686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538979"/>
            <a:ext cx="386715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76CD0BE6-F59A-4F31-9D10-AECAE6D5E0B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8532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>
          <p15:clr>
            <a:srgbClr val="FBAE40"/>
          </p15:clr>
        </p15:guide>
        <p15:guide id="2" pos="299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2516187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089025"/>
            <a:ext cx="25209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089025"/>
            <a:ext cx="2516188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664006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 userDrawn="1">
          <p15:clr>
            <a:srgbClr val="FBAE40"/>
          </p15:clr>
        </p15:guide>
        <p15:guide id="2" pos="3674" userDrawn="1">
          <p15:clr>
            <a:srgbClr val="FBAE40"/>
          </p15:clr>
        </p15:guide>
        <p15:guide id="3" pos="2086" userDrawn="1">
          <p15:clr>
            <a:srgbClr val="FBAE40"/>
          </p15:clr>
        </p15:guide>
        <p15:guide id="4" pos="3844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2516187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538979"/>
            <a:ext cx="2520950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538979"/>
            <a:ext cx="2516188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83A848C3-17C1-4C05-92F4-86AA5A0103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21433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>
          <p15:clr>
            <a:srgbClr val="FBAE40"/>
          </p15:clr>
        </p15:guide>
        <p15:guide id="2" pos="3674">
          <p15:clr>
            <a:srgbClr val="FBAE40"/>
          </p15:clr>
        </p15:guide>
        <p15:guide id="3" pos="2086">
          <p15:clr>
            <a:srgbClr val="FBAE40"/>
          </p15:clr>
        </p15:guide>
        <p15:guide id="4" pos="384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2_Impress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1747240B-16F2-41E4-BB1E-43CE4053D065}"/>
              </a:ext>
            </a:extLst>
          </p:cNvPr>
          <p:cNvSpPr txBox="1"/>
          <p:nvPr userDrawn="1"/>
        </p:nvSpPr>
        <p:spPr>
          <a:xfrm>
            <a:off x="522289" y="1268976"/>
            <a:ext cx="3870322" cy="225002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© Ernst Klett Verlag GmbH, Stuttgart 2024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Rechte vorbehalten.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www.klett.de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Hinweise zum Einsatz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Folien dürfen bearbeitet werden. Die leere Abschlussfolie eignet sich als Kopiervorlage.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Wir wünschen Ihnen einen guten Unterrichtsverlauf.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Mit freundlichen Grüßen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Ihre Redaktion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818ACF9-4368-4102-AACA-45E30030817E}"/>
              </a:ext>
            </a:extLst>
          </p:cNvPr>
          <p:cNvSpPr txBox="1"/>
          <p:nvPr userDrawn="1"/>
        </p:nvSpPr>
        <p:spPr>
          <a:xfrm>
            <a:off x="4751388" y="1268976"/>
            <a:ext cx="3870323" cy="494926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Autoren: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Sven Christoffer, Helmut Heimbach, Jörg Peter Müller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2E303B2-B860-4C67-ABE6-7F3A1E8BCDFE}"/>
              </a:ext>
            </a:extLst>
          </p:cNvPr>
          <p:cNvSpPr txBox="1"/>
          <p:nvPr userDrawn="1"/>
        </p:nvSpPr>
        <p:spPr>
          <a:xfrm>
            <a:off x="522289" y="4041674"/>
            <a:ext cx="3870322" cy="14573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800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Arial" charset="0"/>
              </a:rPr>
              <a:t>Verschlagwortung: Nationalsozialismus, Widerstand</a:t>
            </a:r>
          </a:p>
        </p:txBody>
      </p:sp>
    </p:spTree>
    <p:extLst>
      <p:ext uri="{BB962C8B-B14F-4D97-AF65-F5344CB8AC3E}">
        <p14:creationId xmlns:p14="http://schemas.microsoft.com/office/powerpoint/2010/main" val="13499362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  <p15:guide id="3" orient="horz" pos="79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e 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EF847A-25E1-455E-B2D7-FA3B509341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43000" y="1122363"/>
            <a:ext cx="6858000" cy="866621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Leere Seite</a:t>
            </a:r>
          </a:p>
        </p:txBody>
      </p:sp>
    </p:spTree>
    <p:extLst>
      <p:ext uri="{BB962C8B-B14F-4D97-AF65-F5344CB8AC3E}">
        <p14:creationId xmlns:p14="http://schemas.microsoft.com/office/powerpoint/2010/main" val="62553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>
            <a:spLocks noChangeArrowheads="1"/>
          </p:cNvSpPr>
          <p:nvPr userDrawn="1"/>
        </p:nvSpPr>
        <p:spPr bwMode="auto">
          <a:xfrm>
            <a:off x="2771980" y="98963"/>
            <a:ext cx="5853773" cy="18000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800" dirty="0">
                <a:solidFill>
                  <a:srgbClr val="191300"/>
                </a:solidFill>
              </a:rPr>
              <a:t>Tafelbild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0" dirty="0">
                <a:solidFill>
                  <a:srgbClr val="000000"/>
                </a:solidFill>
              </a:rPr>
              <a:t> Folie </a:t>
            </a:r>
            <a:fld id="{F1DB7DA3-33F8-4691-A484-53B09D790FEA}" type="slidenum">
              <a:rPr lang="de-DE" altLang="de-DE" sz="800" b="0" smtClean="0">
                <a:solidFill>
                  <a:srgbClr val="000000"/>
                </a:solidFill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altLang="de-DE" sz="800" b="0" dirty="0">
                <a:solidFill>
                  <a:srgbClr val="000000"/>
                </a:solidFill>
              </a:rPr>
              <a:t> von 3</a:t>
            </a:r>
            <a:endParaRPr lang="de-DE" altLang="de-DE" sz="800" dirty="0">
              <a:solidFill>
                <a:srgbClr val="191300"/>
              </a:solidFill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800" dirty="0">
              <a:solidFill>
                <a:srgbClr val="191300"/>
              </a:solidFill>
            </a:endParaRPr>
          </a:p>
        </p:txBody>
      </p:sp>
      <p:pic>
        <p:nvPicPr>
          <p:cNvPr id="7" name="Grafik 3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0" y="6261862"/>
            <a:ext cx="9151200" cy="605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6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127" y="6395439"/>
            <a:ext cx="936625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7">
            <a:extLst>
              <a:ext uri="{FF2B5EF4-FFF2-40B4-BE49-F238E27FC236}">
                <a16:creationId xmlns:a16="http://schemas.microsoft.com/office/drawing/2014/main" id="{42C53F4E-F96A-4492-A6E1-747F610DB9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39750" y="6640512"/>
            <a:ext cx="6934200" cy="1800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altLang="de-DE" sz="800" dirty="0">
                <a:solidFill>
                  <a:srgbClr val="000000"/>
                </a:solidFill>
              </a:rPr>
              <a:t>© Ernst Klett Verlag GmbH, Stuttgart 2024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800" dirty="0">
                <a:solidFill>
                  <a:srgbClr val="000000"/>
                </a:solidFill>
              </a:rPr>
              <a:t>www.klett.de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105F085-277D-45AC-8ECE-956391346D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2287" y="1089275"/>
            <a:ext cx="8099425" cy="5128963"/>
          </a:xfrm>
          <a:prstGeom prst="rect">
            <a:avLst/>
          </a:prstGeom>
          <a:ln w="12700">
            <a:solidFill>
              <a:schemeClr val="bg2"/>
            </a:solidFill>
          </a:ln>
        </p:spPr>
        <p:txBody>
          <a:bodyPr vert="horz" lIns="90000" tIns="46800" rIns="90000" bIns="4680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itelplatzhalter 3">
            <a:extLst>
              <a:ext uri="{FF2B5EF4-FFF2-40B4-BE49-F238E27FC236}">
                <a16:creationId xmlns:a16="http://schemas.microsoft.com/office/drawing/2014/main" id="{8E8AA701-41B4-4B79-86C6-27896195F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519666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55" r:id="rId3"/>
    <p:sldLayoutId id="2147483658" r:id="rId4"/>
    <p:sldLayoutId id="2147483656" r:id="rId5"/>
    <p:sldLayoutId id="2147483659" r:id="rId6"/>
    <p:sldLayoutId id="2147483653" r:id="rId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358775" indent="-180975" algn="l" defTabSz="914400" rtl="0" eaLnBrk="1" latinLnBrk="0" hangingPunct="1">
        <a:lnSpc>
          <a:spcPct val="110000"/>
        </a:lnSpc>
        <a:spcBef>
          <a:spcPts val="0"/>
        </a:spcBef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9" userDrawn="1">
          <p15:clr>
            <a:srgbClr val="F26B43"/>
          </p15:clr>
        </p15:guide>
        <p15:guide id="3" pos="5431" userDrawn="1">
          <p15:clr>
            <a:srgbClr val="F26B43"/>
          </p15:clr>
        </p15:guide>
        <p15:guide id="4" orient="horz" pos="346" userDrawn="1">
          <p15:clr>
            <a:srgbClr val="F26B43"/>
          </p15:clr>
        </p15:guide>
        <p15:guide id="5" orient="horz" pos="3917" userDrawn="1">
          <p15:clr>
            <a:srgbClr val="F26B43"/>
          </p15:clr>
        </p15:guide>
        <p15:guide id="6" orient="horz" pos="68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1776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2" name="Titel 1 Impuls">
            <a:extLst>
              <a:ext uri="{FF2B5EF4-FFF2-40B4-BE49-F238E27FC236}">
                <a16:creationId xmlns:a16="http://schemas.microsoft.com/office/drawing/2014/main" id="{E0ECA558-E0D7-BDB8-7AF9-0F457DE4D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Widerstand gegen den Nationalsozialismus</a:t>
            </a:r>
          </a:p>
        </p:txBody>
      </p:sp>
      <p:sp>
        <p:nvSpPr>
          <p:cNvPr id="5" name="Textfeld an/aus">
            <a:extLst>
              <a:ext uri="{FF2B5EF4-FFF2-40B4-BE49-F238E27FC236}">
                <a16:creationId xmlns:a16="http://schemas.microsoft.com/office/drawing/2014/main" id="{67081E68-E86E-8139-21F6-89DA19484745}"/>
              </a:ext>
            </a:extLst>
          </p:cNvPr>
          <p:cNvSpPr txBox="1"/>
          <p:nvPr/>
        </p:nvSpPr>
        <p:spPr>
          <a:xfrm>
            <a:off x="522287" y="1540484"/>
            <a:ext cx="2304000" cy="539751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400" dirty="0"/>
              <a:t>Sozialisten, Kommunisten, Gewerkschafter</a:t>
            </a:r>
          </a:p>
        </p:txBody>
      </p:sp>
      <p:sp>
        <p:nvSpPr>
          <p:cNvPr id="9" name="Textfeld an/aus">
            <a:extLst>
              <a:ext uri="{FF2B5EF4-FFF2-40B4-BE49-F238E27FC236}">
                <a16:creationId xmlns:a16="http://schemas.microsoft.com/office/drawing/2014/main" id="{CB22F5E1-873B-C5FF-8ED1-53E277693BF2}"/>
              </a:ext>
            </a:extLst>
          </p:cNvPr>
          <p:cNvSpPr txBox="1"/>
          <p:nvPr/>
        </p:nvSpPr>
        <p:spPr>
          <a:xfrm>
            <a:off x="522287" y="1088978"/>
            <a:ext cx="2304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Widerstandsgruppe</a:t>
            </a:r>
          </a:p>
        </p:txBody>
      </p:sp>
      <p:sp>
        <p:nvSpPr>
          <p:cNvPr id="13" name="Textfeld an/aus">
            <a:extLst>
              <a:ext uri="{FF2B5EF4-FFF2-40B4-BE49-F238E27FC236}">
                <a16:creationId xmlns:a16="http://schemas.microsoft.com/office/drawing/2014/main" id="{E583F4EB-CA11-288A-9ED7-59847FCF0F5F}"/>
              </a:ext>
            </a:extLst>
          </p:cNvPr>
          <p:cNvSpPr txBox="1"/>
          <p:nvPr/>
        </p:nvSpPr>
        <p:spPr>
          <a:xfrm>
            <a:off x="2970000" y="1088978"/>
            <a:ext cx="3132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Widerstandsmotiv</a:t>
            </a:r>
          </a:p>
        </p:txBody>
      </p:sp>
      <p:sp>
        <p:nvSpPr>
          <p:cNvPr id="3" name="Textfeld an/aus">
            <a:extLst>
              <a:ext uri="{FF2B5EF4-FFF2-40B4-BE49-F238E27FC236}">
                <a16:creationId xmlns:a16="http://schemas.microsoft.com/office/drawing/2014/main" id="{582C573A-77E1-A075-8CAE-6F7AEF53ABB4}"/>
              </a:ext>
            </a:extLst>
          </p:cNvPr>
          <p:cNvSpPr txBox="1"/>
          <p:nvPr/>
        </p:nvSpPr>
        <p:spPr>
          <a:xfrm>
            <a:off x="6245713" y="1089332"/>
            <a:ext cx="2376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Widerstandsform</a:t>
            </a:r>
          </a:p>
        </p:txBody>
      </p:sp>
      <p:sp>
        <p:nvSpPr>
          <p:cNvPr id="12" name="Textfeld an/aus">
            <a:extLst>
              <a:ext uri="{FF2B5EF4-FFF2-40B4-BE49-F238E27FC236}">
                <a16:creationId xmlns:a16="http://schemas.microsoft.com/office/drawing/2014/main" id="{3EF24486-6891-44B6-FB96-1EF2F19120AD}"/>
              </a:ext>
            </a:extLst>
          </p:cNvPr>
          <p:cNvSpPr txBox="1"/>
          <p:nvPr/>
        </p:nvSpPr>
        <p:spPr>
          <a:xfrm>
            <a:off x="2970000" y="1540401"/>
            <a:ext cx="3132000" cy="54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400" dirty="0"/>
              <a:t>politischer Kampf gegen die NS-Bewegung</a:t>
            </a:r>
          </a:p>
        </p:txBody>
      </p:sp>
      <p:sp>
        <p:nvSpPr>
          <p:cNvPr id="14" name="Textfeld an/aus">
            <a:extLst>
              <a:ext uri="{FF2B5EF4-FFF2-40B4-BE49-F238E27FC236}">
                <a16:creationId xmlns:a16="http://schemas.microsoft.com/office/drawing/2014/main" id="{30EAD916-331F-40B5-2317-D106F6319CE7}"/>
              </a:ext>
            </a:extLst>
          </p:cNvPr>
          <p:cNvSpPr txBox="1"/>
          <p:nvPr/>
        </p:nvSpPr>
        <p:spPr>
          <a:xfrm>
            <a:off x="6245713" y="1540696"/>
            <a:ext cx="2376000" cy="54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400" dirty="0"/>
              <a:t>Sabotage in Kriegs-betrieben, Flugblatt­aktionen</a:t>
            </a:r>
          </a:p>
        </p:txBody>
      </p:sp>
      <p:sp>
        <p:nvSpPr>
          <p:cNvPr id="6" name="Textfeld an/aus">
            <a:extLst>
              <a:ext uri="{FF2B5EF4-FFF2-40B4-BE49-F238E27FC236}">
                <a16:creationId xmlns:a16="http://schemas.microsoft.com/office/drawing/2014/main" id="{86BEA3FA-C8D4-FA64-92D4-46EF65294522}"/>
              </a:ext>
            </a:extLst>
          </p:cNvPr>
          <p:cNvSpPr txBox="1"/>
          <p:nvPr/>
        </p:nvSpPr>
        <p:spPr>
          <a:xfrm>
            <a:off x="522287" y="2171741"/>
            <a:ext cx="2304000" cy="539751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400" dirty="0"/>
              <a:t>Vertreter der katholischen und evangelischen Kirche</a:t>
            </a:r>
          </a:p>
        </p:txBody>
      </p:sp>
      <p:sp>
        <p:nvSpPr>
          <p:cNvPr id="10" name="Textfeld an/aus">
            <a:extLst>
              <a:ext uri="{FF2B5EF4-FFF2-40B4-BE49-F238E27FC236}">
                <a16:creationId xmlns:a16="http://schemas.microsoft.com/office/drawing/2014/main" id="{ED0A57C8-3667-874A-B044-4160A0BE0EAC}"/>
              </a:ext>
            </a:extLst>
          </p:cNvPr>
          <p:cNvSpPr txBox="1"/>
          <p:nvPr/>
        </p:nvSpPr>
        <p:spPr>
          <a:xfrm>
            <a:off x="2970000" y="2171824"/>
            <a:ext cx="3132000" cy="54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400" dirty="0"/>
              <a:t>staatlicher Eingriff in Kirchen­angelegenheiten; Euthanasiemorde</a:t>
            </a:r>
          </a:p>
        </p:txBody>
      </p:sp>
      <p:sp>
        <p:nvSpPr>
          <p:cNvPr id="15" name="Textfeld an/aus">
            <a:extLst>
              <a:ext uri="{FF2B5EF4-FFF2-40B4-BE49-F238E27FC236}">
                <a16:creationId xmlns:a16="http://schemas.microsoft.com/office/drawing/2014/main" id="{F7DED608-6367-A3B1-C356-7585654751FC}"/>
              </a:ext>
            </a:extLst>
          </p:cNvPr>
          <p:cNvSpPr txBox="1"/>
          <p:nvPr/>
        </p:nvSpPr>
        <p:spPr>
          <a:xfrm>
            <a:off x="6245713" y="2172060"/>
            <a:ext cx="2376000" cy="54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400" dirty="0"/>
              <a:t>Predigten, Schriften, Seminare </a:t>
            </a:r>
          </a:p>
        </p:txBody>
      </p:sp>
      <p:sp>
        <p:nvSpPr>
          <p:cNvPr id="16" name="Textfeld an/aus">
            <a:extLst>
              <a:ext uri="{FF2B5EF4-FFF2-40B4-BE49-F238E27FC236}">
                <a16:creationId xmlns:a16="http://schemas.microsoft.com/office/drawing/2014/main" id="{D5DAE634-1E86-F5DE-9684-E7B95E2D114E}"/>
              </a:ext>
            </a:extLst>
          </p:cNvPr>
          <p:cNvSpPr txBox="1"/>
          <p:nvPr/>
        </p:nvSpPr>
        <p:spPr>
          <a:xfrm>
            <a:off x="522287" y="2802998"/>
            <a:ext cx="2304000" cy="72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400" dirty="0"/>
              <a:t>bürgerlich-militärische Kreise</a:t>
            </a:r>
          </a:p>
        </p:txBody>
      </p:sp>
      <p:sp>
        <p:nvSpPr>
          <p:cNvPr id="20" name="Textfeld an/aus">
            <a:extLst>
              <a:ext uri="{FF2B5EF4-FFF2-40B4-BE49-F238E27FC236}">
                <a16:creationId xmlns:a16="http://schemas.microsoft.com/office/drawing/2014/main" id="{6C2E9045-FDC4-E32E-E2B3-980C00ECA83B}"/>
              </a:ext>
            </a:extLst>
          </p:cNvPr>
          <p:cNvSpPr txBox="1"/>
          <p:nvPr/>
        </p:nvSpPr>
        <p:spPr>
          <a:xfrm>
            <a:off x="2970000" y="2803247"/>
            <a:ext cx="3132000" cy="72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400" dirty="0"/>
              <a:t>außenpolitischer Kriegskurs; zuneh­mender innenpolitischer Terror</a:t>
            </a:r>
          </a:p>
        </p:txBody>
      </p:sp>
      <p:sp>
        <p:nvSpPr>
          <p:cNvPr id="21" name="Textfeld an/aus">
            <a:extLst>
              <a:ext uri="{FF2B5EF4-FFF2-40B4-BE49-F238E27FC236}">
                <a16:creationId xmlns:a16="http://schemas.microsoft.com/office/drawing/2014/main" id="{B37A77E4-9084-1591-326E-0D3429A6A43D}"/>
              </a:ext>
            </a:extLst>
          </p:cNvPr>
          <p:cNvSpPr txBox="1"/>
          <p:nvPr/>
        </p:nvSpPr>
        <p:spPr>
          <a:xfrm>
            <a:off x="6245713" y="2803424"/>
            <a:ext cx="2376000" cy="72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400" dirty="0"/>
              <a:t>mehrere Attentatsversuche mit den Zielen: Kriegsende, neue ­Regierung </a:t>
            </a:r>
          </a:p>
        </p:txBody>
      </p:sp>
      <p:sp>
        <p:nvSpPr>
          <p:cNvPr id="23" name="Textfeld an/aus">
            <a:extLst>
              <a:ext uri="{FF2B5EF4-FFF2-40B4-BE49-F238E27FC236}">
                <a16:creationId xmlns:a16="http://schemas.microsoft.com/office/drawing/2014/main" id="{50ABC8E6-B049-8194-F190-0D62E02583B1}"/>
              </a:ext>
            </a:extLst>
          </p:cNvPr>
          <p:cNvSpPr txBox="1"/>
          <p:nvPr/>
        </p:nvSpPr>
        <p:spPr>
          <a:xfrm>
            <a:off x="522287" y="3614504"/>
            <a:ext cx="2304000" cy="72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400" dirty="0"/>
              <a:t>Einzelkämpfer</a:t>
            </a:r>
          </a:p>
        </p:txBody>
      </p:sp>
      <p:sp>
        <p:nvSpPr>
          <p:cNvPr id="24" name="Textfeld an/aus">
            <a:extLst>
              <a:ext uri="{FF2B5EF4-FFF2-40B4-BE49-F238E27FC236}">
                <a16:creationId xmlns:a16="http://schemas.microsoft.com/office/drawing/2014/main" id="{C67EE038-58A3-CE53-C213-61DC93EC6753}"/>
              </a:ext>
            </a:extLst>
          </p:cNvPr>
          <p:cNvSpPr txBox="1"/>
          <p:nvPr/>
        </p:nvSpPr>
        <p:spPr>
          <a:xfrm>
            <a:off x="2970000" y="3614670"/>
            <a:ext cx="3132000" cy="72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400" dirty="0"/>
              <a:t>Protest und Widerstand aus viel-fältigen persönlichen und ­politischen Gründen</a:t>
            </a:r>
          </a:p>
        </p:txBody>
      </p:sp>
      <p:sp>
        <p:nvSpPr>
          <p:cNvPr id="25" name="Textfeld an/aus">
            <a:extLst>
              <a:ext uri="{FF2B5EF4-FFF2-40B4-BE49-F238E27FC236}">
                <a16:creationId xmlns:a16="http://schemas.microsoft.com/office/drawing/2014/main" id="{5CDDB26B-25AC-6683-ACEB-64C57F4012C0}"/>
              </a:ext>
            </a:extLst>
          </p:cNvPr>
          <p:cNvSpPr txBox="1"/>
          <p:nvPr/>
        </p:nvSpPr>
        <p:spPr>
          <a:xfrm>
            <a:off x="6245713" y="3614788"/>
            <a:ext cx="2376000" cy="72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400" dirty="0"/>
              <a:t>Attentatsversuche</a:t>
            </a:r>
          </a:p>
        </p:txBody>
      </p:sp>
      <p:sp>
        <p:nvSpPr>
          <p:cNvPr id="26" name="Textfeld an/aus">
            <a:extLst>
              <a:ext uri="{FF2B5EF4-FFF2-40B4-BE49-F238E27FC236}">
                <a16:creationId xmlns:a16="http://schemas.microsoft.com/office/drawing/2014/main" id="{F7865B8F-0202-583C-2A20-B8F2A1EA1905}"/>
              </a:ext>
            </a:extLst>
          </p:cNvPr>
          <p:cNvSpPr txBox="1"/>
          <p:nvPr/>
        </p:nvSpPr>
        <p:spPr>
          <a:xfrm>
            <a:off x="522287" y="4426010"/>
            <a:ext cx="2304000" cy="93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400" dirty="0"/>
              <a:t>jüdischer Widerstand</a:t>
            </a:r>
          </a:p>
        </p:txBody>
      </p:sp>
      <p:sp>
        <p:nvSpPr>
          <p:cNvPr id="27" name="Textfeld an/aus">
            <a:extLst>
              <a:ext uri="{FF2B5EF4-FFF2-40B4-BE49-F238E27FC236}">
                <a16:creationId xmlns:a16="http://schemas.microsoft.com/office/drawing/2014/main" id="{A856542E-B95F-72A0-FEA7-55DBF950722A}"/>
              </a:ext>
            </a:extLst>
          </p:cNvPr>
          <p:cNvSpPr txBox="1"/>
          <p:nvPr/>
        </p:nvSpPr>
        <p:spPr>
          <a:xfrm>
            <a:off x="2970000" y="4426093"/>
            <a:ext cx="3132000" cy="93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400" dirty="0"/>
              <a:t>Gegenwehr gegen die Juden-vernichtung und Rettung von Juden, auch politischer Kampf gegen das NS-Regime</a:t>
            </a:r>
          </a:p>
        </p:txBody>
      </p:sp>
      <p:sp>
        <p:nvSpPr>
          <p:cNvPr id="28" name="Textfeld an/aus">
            <a:extLst>
              <a:ext uri="{FF2B5EF4-FFF2-40B4-BE49-F238E27FC236}">
                <a16:creationId xmlns:a16="http://schemas.microsoft.com/office/drawing/2014/main" id="{585208E5-A629-0067-E528-626E6E8C8565}"/>
              </a:ext>
            </a:extLst>
          </p:cNvPr>
          <p:cNvSpPr txBox="1"/>
          <p:nvPr/>
        </p:nvSpPr>
        <p:spPr>
          <a:xfrm>
            <a:off x="6245713" y="4426152"/>
            <a:ext cx="2376000" cy="93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400" dirty="0"/>
              <a:t>Flugblattaktionen, Partisanenkampf</a:t>
            </a:r>
          </a:p>
        </p:txBody>
      </p:sp>
      <p:sp>
        <p:nvSpPr>
          <p:cNvPr id="29" name="Textfeld an/aus">
            <a:extLst>
              <a:ext uri="{FF2B5EF4-FFF2-40B4-BE49-F238E27FC236}">
                <a16:creationId xmlns:a16="http://schemas.microsoft.com/office/drawing/2014/main" id="{AFD0EFFE-B019-381A-8D79-647A64A25639}"/>
              </a:ext>
            </a:extLst>
          </p:cNvPr>
          <p:cNvSpPr txBox="1"/>
          <p:nvPr/>
        </p:nvSpPr>
        <p:spPr>
          <a:xfrm>
            <a:off x="522287" y="5453518"/>
            <a:ext cx="2304000" cy="539751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400" dirty="0"/>
              <a:t>Widerstand in besetzten Ländern</a:t>
            </a:r>
          </a:p>
        </p:txBody>
      </p:sp>
      <p:sp>
        <p:nvSpPr>
          <p:cNvPr id="30" name="Textfeld an/aus">
            <a:extLst>
              <a:ext uri="{FF2B5EF4-FFF2-40B4-BE49-F238E27FC236}">
                <a16:creationId xmlns:a16="http://schemas.microsoft.com/office/drawing/2014/main" id="{95DF2508-9481-ED00-3873-F47FEB1228F5}"/>
              </a:ext>
            </a:extLst>
          </p:cNvPr>
          <p:cNvSpPr txBox="1"/>
          <p:nvPr/>
        </p:nvSpPr>
        <p:spPr>
          <a:xfrm>
            <a:off x="2970000" y="5453518"/>
            <a:ext cx="3132000" cy="54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400" dirty="0"/>
              <a:t>Gegenwehr gegen Besatzer; nationale Selbstbestimmung</a:t>
            </a:r>
          </a:p>
        </p:txBody>
      </p:sp>
      <p:sp>
        <p:nvSpPr>
          <p:cNvPr id="31" name="Textfeld an/aus">
            <a:extLst>
              <a:ext uri="{FF2B5EF4-FFF2-40B4-BE49-F238E27FC236}">
                <a16:creationId xmlns:a16="http://schemas.microsoft.com/office/drawing/2014/main" id="{0C4C180B-1038-A5F8-0861-97D9BC10AF63}"/>
              </a:ext>
            </a:extLst>
          </p:cNvPr>
          <p:cNvSpPr txBox="1"/>
          <p:nvPr/>
        </p:nvSpPr>
        <p:spPr>
          <a:xfrm>
            <a:off x="6245713" y="5453518"/>
            <a:ext cx="2376000" cy="54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400" dirty="0"/>
              <a:t>Streiks, Spionage, Sabotage, Partisanenkampf</a:t>
            </a:r>
          </a:p>
        </p:txBody>
      </p:sp>
    </p:spTree>
    <p:extLst>
      <p:ext uri="{BB962C8B-B14F-4D97-AF65-F5344CB8AC3E}">
        <p14:creationId xmlns:p14="http://schemas.microsoft.com/office/powerpoint/2010/main" val="396114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5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5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5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1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1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1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1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1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1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1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1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1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1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" dur="1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" dur="1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" dur="1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9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3" fill="hold">
                      <p:stCondLst>
                        <p:cond delay="0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" dur="1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20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3" fill="hold">
                      <p:stCondLst>
                        <p:cond delay="0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" dur="1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  <p:bldP spid="9" grpId="0" animBg="1"/>
      <p:bldP spid="13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4" name="Hintergrund">
            <a:extLst>
              <a:ext uri="{FF2B5EF4-FFF2-40B4-BE49-F238E27FC236}">
                <a16:creationId xmlns:a16="http://schemas.microsoft.com/office/drawing/2014/main" id="{94D23AB9-7985-DBDC-191E-A8396FF9126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" name="Pfeil: weiter">
            <a:extLst>
              <a:ext uri="{FF2B5EF4-FFF2-40B4-BE49-F238E27FC236}">
                <a16:creationId xmlns:a16="http://schemas.microsoft.com/office/drawing/2014/main" id="{50C539A3-03A9-9B40-6693-458674C104B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6" name="Hintergrund">
            <a:extLst>
              <a:ext uri="{FF2B5EF4-FFF2-40B4-BE49-F238E27FC236}">
                <a16:creationId xmlns:a16="http://schemas.microsoft.com/office/drawing/2014/main" id="{B05845F7-3A33-CE6E-395A-3CD6C8A792E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7" name="Pfeil: weiter">
            <a:extLst>
              <a:ext uri="{FF2B5EF4-FFF2-40B4-BE49-F238E27FC236}">
                <a16:creationId xmlns:a16="http://schemas.microsoft.com/office/drawing/2014/main" id="{6FB28E54-20EC-ACB6-0190-80875906D7E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9" name="Titel 1 Impuls">
            <a:extLst>
              <a:ext uri="{FF2B5EF4-FFF2-40B4-BE49-F238E27FC236}">
                <a16:creationId xmlns:a16="http://schemas.microsoft.com/office/drawing/2014/main" id="{E2BD6680-0C5D-F3CA-EE46-F3A764E73B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Widerstand gegen den Nationalsozialismus</a:t>
            </a:r>
          </a:p>
        </p:txBody>
      </p:sp>
      <p:sp>
        <p:nvSpPr>
          <p:cNvPr id="15" name="Textfeld an/aus">
            <a:extLst>
              <a:ext uri="{FF2B5EF4-FFF2-40B4-BE49-F238E27FC236}">
                <a16:creationId xmlns:a16="http://schemas.microsoft.com/office/drawing/2014/main" id="{10282AFD-4DB6-64AA-5531-EE21F11D74EB}"/>
              </a:ext>
            </a:extLst>
          </p:cNvPr>
          <p:cNvSpPr txBox="1"/>
          <p:nvPr/>
        </p:nvSpPr>
        <p:spPr>
          <a:xfrm>
            <a:off x="522287" y="1540484"/>
            <a:ext cx="2304000" cy="539751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400" dirty="0"/>
          </a:p>
        </p:txBody>
      </p:sp>
      <p:sp>
        <p:nvSpPr>
          <p:cNvPr id="25" name="Textfeld an/aus">
            <a:extLst>
              <a:ext uri="{FF2B5EF4-FFF2-40B4-BE49-F238E27FC236}">
                <a16:creationId xmlns:a16="http://schemas.microsoft.com/office/drawing/2014/main" id="{5A61EEA6-2E35-11F1-05DD-E101A6507827}"/>
              </a:ext>
            </a:extLst>
          </p:cNvPr>
          <p:cNvSpPr txBox="1"/>
          <p:nvPr/>
        </p:nvSpPr>
        <p:spPr>
          <a:xfrm>
            <a:off x="522287" y="1088978"/>
            <a:ext cx="2304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Widerstandsgruppe</a:t>
            </a:r>
          </a:p>
        </p:txBody>
      </p:sp>
      <p:sp>
        <p:nvSpPr>
          <p:cNvPr id="26" name="Textfeld an/aus">
            <a:extLst>
              <a:ext uri="{FF2B5EF4-FFF2-40B4-BE49-F238E27FC236}">
                <a16:creationId xmlns:a16="http://schemas.microsoft.com/office/drawing/2014/main" id="{8F70C5A5-E45B-F98A-6CAB-E824DB245AE3}"/>
              </a:ext>
            </a:extLst>
          </p:cNvPr>
          <p:cNvSpPr txBox="1"/>
          <p:nvPr/>
        </p:nvSpPr>
        <p:spPr>
          <a:xfrm>
            <a:off x="2970000" y="1088978"/>
            <a:ext cx="3132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Widerstandsmotiv</a:t>
            </a:r>
          </a:p>
        </p:txBody>
      </p:sp>
      <p:sp>
        <p:nvSpPr>
          <p:cNvPr id="27" name="Textfeld an/aus">
            <a:extLst>
              <a:ext uri="{FF2B5EF4-FFF2-40B4-BE49-F238E27FC236}">
                <a16:creationId xmlns:a16="http://schemas.microsoft.com/office/drawing/2014/main" id="{6FBDBBEF-9E3F-4BB9-C885-D433CF2CFFF5}"/>
              </a:ext>
            </a:extLst>
          </p:cNvPr>
          <p:cNvSpPr txBox="1"/>
          <p:nvPr/>
        </p:nvSpPr>
        <p:spPr>
          <a:xfrm>
            <a:off x="6245713" y="1089332"/>
            <a:ext cx="2376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Widerstandsform</a:t>
            </a:r>
          </a:p>
        </p:txBody>
      </p:sp>
      <p:sp>
        <p:nvSpPr>
          <p:cNvPr id="28" name="Textfeld an/aus">
            <a:extLst>
              <a:ext uri="{FF2B5EF4-FFF2-40B4-BE49-F238E27FC236}">
                <a16:creationId xmlns:a16="http://schemas.microsoft.com/office/drawing/2014/main" id="{2B56AB64-81F4-C355-3C33-BAE9A5940A7B}"/>
              </a:ext>
            </a:extLst>
          </p:cNvPr>
          <p:cNvSpPr txBox="1"/>
          <p:nvPr/>
        </p:nvSpPr>
        <p:spPr>
          <a:xfrm>
            <a:off x="2970000" y="1540401"/>
            <a:ext cx="3132000" cy="54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400" dirty="0"/>
          </a:p>
        </p:txBody>
      </p:sp>
      <p:sp>
        <p:nvSpPr>
          <p:cNvPr id="29" name="Textfeld an/aus">
            <a:extLst>
              <a:ext uri="{FF2B5EF4-FFF2-40B4-BE49-F238E27FC236}">
                <a16:creationId xmlns:a16="http://schemas.microsoft.com/office/drawing/2014/main" id="{DDB68158-9EC9-6FCC-4A37-7AEC2B8D0497}"/>
              </a:ext>
            </a:extLst>
          </p:cNvPr>
          <p:cNvSpPr txBox="1"/>
          <p:nvPr/>
        </p:nvSpPr>
        <p:spPr>
          <a:xfrm>
            <a:off x="6245713" y="1540696"/>
            <a:ext cx="2376000" cy="54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400" dirty="0"/>
          </a:p>
        </p:txBody>
      </p:sp>
      <p:sp>
        <p:nvSpPr>
          <p:cNvPr id="30" name="Textfeld an/aus">
            <a:extLst>
              <a:ext uri="{FF2B5EF4-FFF2-40B4-BE49-F238E27FC236}">
                <a16:creationId xmlns:a16="http://schemas.microsoft.com/office/drawing/2014/main" id="{4EE109FD-B62B-F8AE-4A2B-690C300FB710}"/>
              </a:ext>
            </a:extLst>
          </p:cNvPr>
          <p:cNvSpPr txBox="1"/>
          <p:nvPr/>
        </p:nvSpPr>
        <p:spPr>
          <a:xfrm>
            <a:off x="522287" y="2171741"/>
            <a:ext cx="2304000" cy="539751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400" dirty="0"/>
          </a:p>
        </p:txBody>
      </p:sp>
      <p:sp>
        <p:nvSpPr>
          <p:cNvPr id="31" name="Textfeld an/aus">
            <a:extLst>
              <a:ext uri="{FF2B5EF4-FFF2-40B4-BE49-F238E27FC236}">
                <a16:creationId xmlns:a16="http://schemas.microsoft.com/office/drawing/2014/main" id="{AA5E9BED-4784-0631-BA31-BD2425D06317}"/>
              </a:ext>
            </a:extLst>
          </p:cNvPr>
          <p:cNvSpPr txBox="1"/>
          <p:nvPr/>
        </p:nvSpPr>
        <p:spPr>
          <a:xfrm>
            <a:off x="2970000" y="2171824"/>
            <a:ext cx="3132000" cy="54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400" dirty="0"/>
          </a:p>
        </p:txBody>
      </p:sp>
      <p:sp>
        <p:nvSpPr>
          <p:cNvPr id="32" name="Textfeld an/aus">
            <a:extLst>
              <a:ext uri="{FF2B5EF4-FFF2-40B4-BE49-F238E27FC236}">
                <a16:creationId xmlns:a16="http://schemas.microsoft.com/office/drawing/2014/main" id="{88D00BAA-59A2-3823-A1D0-B8A0FCA749AC}"/>
              </a:ext>
            </a:extLst>
          </p:cNvPr>
          <p:cNvSpPr txBox="1"/>
          <p:nvPr/>
        </p:nvSpPr>
        <p:spPr>
          <a:xfrm>
            <a:off x="6245713" y="2172060"/>
            <a:ext cx="2376000" cy="54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400" dirty="0"/>
          </a:p>
        </p:txBody>
      </p:sp>
      <p:sp>
        <p:nvSpPr>
          <p:cNvPr id="33" name="Textfeld an/aus">
            <a:extLst>
              <a:ext uri="{FF2B5EF4-FFF2-40B4-BE49-F238E27FC236}">
                <a16:creationId xmlns:a16="http://schemas.microsoft.com/office/drawing/2014/main" id="{967BCEB2-0B90-2BD8-AA20-F4B158B82CAF}"/>
              </a:ext>
            </a:extLst>
          </p:cNvPr>
          <p:cNvSpPr txBox="1"/>
          <p:nvPr/>
        </p:nvSpPr>
        <p:spPr>
          <a:xfrm>
            <a:off x="522287" y="2802998"/>
            <a:ext cx="2304000" cy="72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400" dirty="0"/>
          </a:p>
        </p:txBody>
      </p:sp>
      <p:sp>
        <p:nvSpPr>
          <p:cNvPr id="34" name="Textfeld an/aus">
            <a:extLst>
              <a:ext uri="{FF2B5EF4-FFF2-40B4-BE49-F238E27FC236}">
                <a16:creationId xmlns:a16="http://schemas.microsoft.com/office/drawing/2014/main" id="{5C03F85C-69B9-D10A-CF69-0542A7DFFDAF}"/>
              </a:ext>
            </a:extLst>
          </p:cNvPr>
          <p:cNvSpPr txBox="1"/>
          <p:nvPr/>
        </p:nvSpPr>
        <p:spPr>
          <a:xfrm>
            <a:off x="2970000" y="2803247"/>
            <a:ext cx="3132000" cy="72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400" dirty="0"/>
          </a:p>
        </p:txBody>
      </p:sp>
      <p:sp>
        <p:nvSpPr>
          <p:cNvPr id="35" name="Textfeld an/aus">
            <a:extLst>
              <a:ext uri="{FF2B5EF4-FFF2-40B4-BE49-F238E27FC236}">
                <a16:creationId xmlns:a16="http://schemas.microsoft.com/office/drawing/2014/main" id="{D406C8DB-0277-1C64-1B9A-6F429D9700F1}"/>
              </a:ext>
            </a:extLst>
          </p:cNvPr>
          <p:cNvSpPr txBox="1"/>
          <p:nvPr/>
        </p:nvSpPr>
        <p:spPr>
          <a:xfrm>
            <a:off x="6245713" y="2803424"/>
            <a:ext cx="2376000" cy="72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400" dirty="0"/>
          </a:p>
        </p:txBody>
      </p:sp>
      <p:sp>
        <p:nvSpPr>
          <p:cNvPr id="36" name="Textfeld an/aus">
            <a:extLst>
              <a:ext uri="{FF2B5EF4-FFF2-40B4-BE49-F238E27FC236}">
                <a16:creationId xmlns:a16="http://schemas.microsoft.com/office/drawing/2014/main" id="{452EB449-6EBB-E1F4-C8A8-C2F4D553E2E0}"/>
              </a:ext>
            </a:extLst>
          </p:cNvPr>
          <p:cNvSpPr txBox="1"/>
          <p:nvPr/>
        </p:nvSpPr>
        <p:spPr>
          <a:xfrm>
            <a:off x="522287" y="3614504"/>
            <a:ext cx="2304000" cy="72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400" dirty="0"/>
          </a:p>
        </p:txBody>
      </p:sp>
      <p:sp>
        <p:nvSpPr>
          <p:cNvPr id="37" name="Textfeld an/aus">
            <a:extLst>
              <a:ext uri="{FF2B5EF4-FFF2-40B4-BE49-F238E27FC236}">
                <a16:creationId xmlns:a16="http://schemas.microsoft.com/office/drawing/2014/main" id="{9C95753B-BF3A-4BF0-8209-25CE23AD732F}"/>
              </a:ext>
            </a:extLst>
          </p:cNvPr>
          <p:cNvSpPr txBox="1"/>
          <p:nvPr/>
        </p:nvSpPr>
        <p:spPr>
          <a:xfrm>
            <a:off x="2970000" y="3614670"/>
            <a:ext cx="3132000" cy="72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400" dirty="0"/>
          </a:p>
        </p:txBody>
      </p:sp>
      <p:sp>
        <p:nvSpPr>
          <p:cNvPr id="38" name="Textfeld an/aus">
            <a:extLst>
              <a:ext uri="{FF2B5EF4-FFF2-40B4-BE49-F238E27FC236}">
                <a16:creationId xmlns:a16="http://schemas.microsoft.com/office/drawing/2014/main" id="{A551DA16-F84D-D94B-4CEC-04CF0F8FA169}"/>
              </a:ext>
            </a:extLst>
          </p:cNvPr>
          <p:cNvSpPr txBox="1"/>
          <p:nvPr/>
        </p:nvSpPr>
        <p:spPr>
          <a:xfrm>
            <a:off x="6245713" y="3614788"/>
            <a:ext cx="2376000" cy="72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400" dirty="0"/>
          </a:p>
        </p:txBody>
      </p:sp>
      <p:sp>
        <p:nvSpPr>
          <p:cNvPr id="39" name="Textfeld an/aus">
            <a:extLst>
              <a:ext uri="{FF2B5EF4-FFF2-40B4-BE49-F238E27FC236}">
                <a16:creationId xmlns:a16="http://schemas.microsoft.com/office/drawing/2014/main" id="{7F571D74-C4D3-DD5A-F798-5D0A7E25484B}"/>
              </a:ext>
            </a:extLst>
          </p:cNvPr>
          <p:cNvSpPr txBox="1"/>
          <p:nvPr/>
        </p:nvSpPr>
        <p:spPr>
          <a:xfrm>
            <a:off x="522287" y="4426010"/>
            <a:ext cx="2304000" cy="93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400" dirty="0"/>
          </a:p>
        </p:txBody>
      </p:sp>
      <p:sp>
        <p:nvSpPr>
          <p:cNvPr id="40" name="Textfeld an/aus">
            <a:extLst>
              <a:ext uri="{FF2B5EF4-FFF2-40B4-BE49-F238E27FC236}">
                <a16:creationId xmlns:a16="http://schemas.microsoft.com/office/drawing/2014/main" id="{01D68D42-9320-B503-B8DB-119C21CB6401}"/>
              </a:ext>
            </a:extLst>
          </p:cNvPr>
          <p:cNvSpPr txBox="1"/>
          <p:nvPr/>
        </p:nvSpPr>
        <p:spPr>
          <a:xfrm>
            <a:off x="2970000" y="4426093"/>
            <a:ext cx="3132000" cy="93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400" dirty="0"/>
          </a:p>
        </p:txBody>
      </p:sp>
      <p:sp>
        <p:nvSpPr>
          <p:cNvPr id="41" name="Textfeld an/aus">
            <a:extLst>
              <a:ext uri="{FF2B5EF4-FFF2-40B4-BE49-F238E27FC236}">
                <a16:creationId xmlns:a16="http://schemas.microsoft.com/office/drawing/2014/main" id="{99F298E0-CDC0-B72E-5FCD-9617EF782836}"/>
              </a:ext>
            </a:extLst>
          </p:cNvPr>
          <p:cNvSpPr txBox="1"/>
          <p:nvPr/>
        </p:nvSpPr>
        <p:spPr>
          <a:xfrm>
            <a:off x="6245713" y="4426152"/>
            <a:ext cx="2376000" cy="93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400" dirty="0"/>
          </a:p>
        </p:txBody>
      </p:sp>
      <p:sp>
        <p:nvSpPr>
          <p:cNvPr id="42" name="Textfeld an/aus">
            <a:extLst>
              <a:ext uri="{FF2B5EF4-FFF2-40B4-BE49-F238E27FC236}">
                <a16:creationId xmlns:a16="http://schemas.microsoft.com/office/drawing/2014/main" id="{29A30250-D363-8E58-EB6D-1A41FDAEDD53}"/>
              </a:ext>
            </a:extLst>
          </p:cNvPr>
          <p:cNvSpPr txBox="1"/>
          <p:nvPr/>
        </p:nvSpPr>
        <p:spPr>
          <a:xfrm>
            <a:off x="522287" y="5453518"/>
            <a:ext cx="2304000" cy="539751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400" dirty="0"/>
          </a:p>
        </p:txBody>
      </p:sp>
      <p:sp>
        <p:nvSpPr>
          <p:cNvPr id="43" name="Textfeld an/aus">
            <a:extLst>
              <a:ext uri="{FF2B5EF4-FFF2-40B4-BE49-F238E27FC236}">
                <a16:creationId xmlns:a16="http://schemas.microsoft.com/office/drawing/2014/main" id="{C6C81B40-2543-A247-B15D-902F287BF155}"/>
              </a:ext>
            </a:extLst>
          </p:cNvPr>
          <p:cNvSpPr txBox="1"/>
          <p:nvPr/>
        </p:nvSpPr>
        <p:spPr>
          <a:xfrm>
            <a:off x="2970000" y="5453518"/>
            <a:ext cx="3132000" cy="54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400" dirty="0"/>
          </a:p>
        </p:txBody>
      </p:sp>
      <p:sp>
        <p:nvSpPr>
          <p:cNvPr id="44" name="Textfeld an/aus">
            <a:extLst>
              <a:ext uri="{FF2B5EF4-FFF2-40B4-BE49-F238E27FC236}">
                <a16:creationId xmlns:a16="http://schemas.microsoft.com/office/drawing/2014/main" id="{798C41CB-8456-42BF-B716-EEF045E272BD}"/>
              </a:ext>
            </a:extLst>
          </p:cNvPr>
          <p:cNvSpPr txBox="1"/>
          <p:nvPr/>
        </p:nvSpPr>
        <p:spPr>
          <a:xfrm>
            <a:off x="6245713" y="5453518"/>
            <a:ext cx="2376000" cy="54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867291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2F6DCB52-2445-5797-3BEA-2FD4F3E8D926}"/>
              </a:ext>
            </a:extLst>
          </p:cNvPr>
          <p:cNvSpPr txBox="1"/>
          <p:nvPr/>
        </p:nvSpPr>
        <p:spPr>
          <a:xfrm>
            <a:off x="5330890" y="1349829"/>
            <a:ext cx="0" cy="0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none" lIns="90000" tIns="46800" rIns="90000" bIns="46800" rtlCol="0">
            <a:noAutofit/>
          </a:bodyPr>
          <a:lstStyle/>
          <a:p>
            <a:pPr marL="179388" indent="-179388" algn="l">
              <a:buFont typeface="Arial" panose="020B0604020202020204" pitchFamily="34" charset="0"/>
              <a:buChar char="•"/>
            </a:pP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2304627429"/>
      </p:ext>
    </p:extLst>
  </p:cSld>
  <p:clrMapOvr>
    <a:masterClrMapping/>
  </p:clrMapOvr>
</p:sld>
</file>

<file path=ppt/theme/theme1.xml><?xml version="1.0" encoding="utf-8"?>
<a:theme xmlns:a="http://schemas.openxmlformats.org/drawingml/2006/main" name="Klett_Tafelbilder_Inhalt">
  <a:themeElements>
    <a:clrScheme name="Benutzerdefiniert 2">
      <a:dk1>
        <a:sysClr val="windowText" lastClr="000000"/>
      </a:dk1>
      <a:lt1>
        <a:sysClr val="window" lastClr="FFFFFF"/>
      </a:lt1>
      <a:dk2>
        <a:srgbClr val="77ABDD"/>
      </a:dk2>
      <a:lt2>
        <a:srgbClr val="5F5F5F"/>
      </a:lt2>
      <a:accent1>
        <a:srgbClr val="63C3D1"/>
      </a:accent1>
      <a:accent2>
        <a:srgbClr val="79C299"/>
      </a:accent2>
      <a:accent3>
        <a:srgbClr val="ACCF79"/>
      </a:accent3>
      <a:accent4>
        <a:srgbClr val="ECE768"/>
      </a:accent4>
      <a:accent5>
        <a:srgbClr val="F8AE4C"/>
      </a:accent5>
      <a:accent6>
        <a:srgbClr val="EE717F"/>
      </a:accent6>
      <a:hlink>
        <a:srgbClr val="0563C1"/>
      </a:hlink>
      <a:folHlink>
        <a:srgbClr val="954F72"/>
      </a:folHlink>
    </a:clrScheme>
    <a:fontScheme name="Klet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bg2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bg2"/>
          </a:solidFill>
          <a:headEnd type="none" w="med" len="med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12700">
          <a:solidFill>
            <a:schemeClr val="bg2"/>
          </a:solidFill>
        </a:ln>
      </a:spPr>
      <a:bodyPr wrap="square" lIns="90000" tIns="46800" rIns="90000" bIns="46800" rtlCol="0">
        <a:noAutofit/>
      </a:bodyPr>
      <a:lstStyle>
        <a:defPPr marL="179388" indent="-179388" algn="l">
          <a:buFont typeface="Arial" panose="020B0604020202020204" pitchFamily="34" charset="0"/>
          <a:buChar char="•"/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afelbilder_Klett_Vorlage_2021-10-12.potx" id="{07630FB8-37CC-4B1A-A69E-60ED5211D45D}" vid="{FF1E3251-A210-4127-81D8-168C57D83F22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124</Words>
  <Application>Microsoft Macintosh PowerPoint</Application>
  <PresentationFormat>Bildschirmpräsentation (4:3)</PresentationFormat>
  <Paragraphs>30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Symbol</vt:lpstr>
      <vt:lpstr>Klett_Tafelbilder_Inhalt</vt:lpstr>
      <vt:lpstr>Benutzerdefiniertes Design</vt:lpstr>
      <vt:lpstr>Widerstand gegen den Nationalsozialismus</vt:lpstr>
      <vt:lpstr>Widerstand gegen den Nationalsozialismus</vt:lpstr>
      <vt:lpstr>PowerPoint-Präsentation</vt:lpstr>
    </vt:vector>
  </TitlesOfParts>
  <Company>Ernst Klett Verlag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Ernst Klett Verlag GmbH</dc:creator>
  <cp:lastModifiedBy>Dirk Haupt</cp:lastModifiedBy>
  <cp:revision>206</cp:revision>
  <cp:lastPrinted>2021-09-13T08:50:51Z</cp:lastPrinted>
  <dcterms:created xsi:type="dcterms:W3CDTF">2021-09-02T06:35:54Z</dcterms:created>
  <dcterms:modified xsi:type="dcterms:W3CDTF">2024-09-12T08:24:50Z</dcterms:modified>
</cp:coreProperties>
</file>

<file path=userCustomization/customUI.xml><?xml version="1.0" encoding="utf-8"?>
<mso:customUI xmlns:mso="http://schemas.microsoft.com/office/2006/01/customui">
  <mso:ribbon>
    <mso:qat>
      <mso:documentControls>
        <mso:control idQ="mso:ViewSlideMasterView" visible="true"/>
        <mso:control idQ="mso:GuidesShowHide" visible="true"/>
        <mso:control idQ="mso:ViewGridlinesPowerPoint" visible="true"/>
        <mso:control idQ="mso:ViewRulerPowerPoint" visible="true"/>
      </mso:documentControls>
    </mso:qat>
  </mso:ribbon>
</mso:customUI>
</file>