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36" d="100"/>
          <a:sy n="236" d="100"/>
        </p:scale>
        <p:origin x="-16" y="-25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11.09.24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Christoffer, Helmut Heimbach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Nachkriegseuropa, Erster Weltkrieg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D9F7786-8BE4-32DC-ED7C-D751016DA956}"/>
              </a:ext>
            </a:extLst>
          </p:cNvPr>
          <p:cNvSpPr txBox="1"/>
          <p:nvPr userDrawn="1"/>
        </p:nvSpPr>
        <p:spPr>
          <a:xfrm>
            <a:off x="2445614" y="3679243"/>
            <a:ext cx="0" cy="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none" lIns="90000" tIns="46800" rIns="90000" bIns="46800" rtlCol="0">
            <a:noAutofit/>
          </a:bodyPr>
          <a:lstStyle/>
          <a:p>
            <a:pPr marL="179388" indent="-179388" algn="l">
              <a:buFont typeface="Arial" panose="020B0604020202020204" pitchFamily="34" charset="0"/>
              <a:buChar char="•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Die Lage im Nachkriegseuropa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518315" y="1988689"/>
            <a:ext cx="2520000" cy="259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neue Staaten entstehen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alte Großmächte erleiden Gebiets-verluste oder zerfallen ganz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in vielen Staaten wird die monarchische Staatsform abgeschafft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224FCB1D-5BDF-E567-A27A-429FA8417730}"/>
              </a:ext>
            </a:extLst>
          </p:cNvPr>
          <p:cNvSpPr txBox="1"/>
          <p:nvPr/>
        </p:nvSpPr>
        <p:spPr>
          <a:xfrm>
            <a:off x="525752" y="4955820"/>
            <a:ext cx="81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Verunsicherung und Orientierungslosigkeit</a:t>
            </a: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1E038AD9-601E-60DE-D144-3AFB8D1A9DED}"/>
              </a:ext>
            </a:extLst>
          </p:cNvPr>
          <p:cNvCxnSpPr>
            <a:cxnSpLocks/>
          </p:cNvCxnSpPr>
          <p:nvPr/>
        </p:nvCxnSpPr>
        <p:spPr>
          <a:xfrm>
            <a:off x="1778710" y="1088982"/>
            <a:ext cx="7154" cy="36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an/aus">
            <a:extLst>
              <a:ext uri="{FF2B5EF4-FFF2-40B4-BE49-F238E27FC236}">
                <a16:creationId xmlns:a16="http://schemas.microsoft.com/office/drawing/2014/main" id="{CB22F5E1-873B-C5FF-8ED1-53E277693BF2}"/>
              </a:ext>
            </a:extLst>
          </p:cNvPr>
          <p:cNvSpPr txBox="1"/>
          <p:nvPr/>
        </p:nvSpPr>
        <p:spPr>
          <a:xfrm>
            <a:off x="522287" y="1448982"/>
            <a:ext cx="252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politisch</a:t>
            </a:r>
          </a:p>
        </p:txBody>
      </p:sp>
      <p:sp>
        <p:nvSpPr>
          <p:cNvPr id="13" name="Textfeld an/aus">
            <a:extLst>
              <a:ext uri="{FF2B5EF4-FFF2-40B4-BE49-F238E27FC236}">
                <a16:creationId xmlns:a16="http://schemas.microsoft.com/office/drawing/2014/main" id="{E583F4EB-CA11-288A-9ED7-59847FCF0F5F}"/>
              </a:ext>
            </a:extLst>
          </p:cNvPr>
          <p:cNvSpPr txBox="1"/>
          <p:nvPr/>
        </p:nvSpPr>
        <p:spPr>
          <a:xfrm>
            <a:off x="3312000" y="1448982"/>
            <a:ext cx="252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wirtschaftlich</a:t>
            </a:r>
          </a:p>
        </p:txBody>
      </p:sp>
      <p:sp>
        <p:nvSpPr>
          <p:cNvPr id="3" name="Textfeld an/aus">
            <a:extLst>
              <a:ext uri="{FF2B5EF4-FFF2-40B4-BE49-F238E27FC236}">
                <a16:creationId xmlns:a16="http://schemas.microsoft.com/office/drawing/2014/main" id="{582C573A-77E1-A075-8CAE-6F7AEF53ABB4}"/>
              </a:ext>
            </a:extLst>
          </p:cNvPr>
          <p:cNvSpPr txBox="1"/>
          <p:nvPr/>
        </p:nvSpPr>
        <p:spPr>
          <a:xfrm>
            <a:off x="6101713" y="1448982"/>
            <a:ext cx="252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sozial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6F4792C0-CD40-BD53-2534-FDE1306CE7B0}"/>
              </a:ext>
            </a:extLst>
          </p:cNvPr>
          <p:cNvCxnSpPr>
            <a:cxnSpLocks/>
          </p:cNvCxnSpPr>
          <p:nvPr/>
        </p:nvCxnSpPr>
        <p:spPr>
          <a:xfrm>
            <a:off x="4568423" y="1088982"/>
            <a:ext cx="7154" cy="36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4F87C6B2-84B6-382D-F42F-B68F737EE222}"/>
              </a:ext>
            </a:extLst>
          </p:cNvPr>
          <p:cNvCxnSpPr>
            <a:cxnSpLocks/>
          </p:cNvCxnSpPr>
          <p:nvPr/>
        </p:nvCxnSpPr>
        <p:spPr>
          <a:xfrm>
            <a:off x="7355102" y="1088982"/>
            <a:ext cx="7154" cy="36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an/aus">
            <a:extLst>
              <a:ext uri="{FF2B5EF4-FFF2-40B4-BE49-F238E27FC236}">
                <a16:creationId xmlns:a16="http://schemas.microsoft.com/office/drawing/2014/main" id="{3EF24486-6891-44B6-FB96-1EF2F19120AD}"/>
              </a:ext>
            </a:extLst>
          </p:cNvPr>
          <p:cNvSpPr txBox="1"/>
          <p:nvPr/>
        </p:nvSpPr>
        <p:spPr>
          <a:xfrm>
            <a:off x="3312000" y="1988689"/>
            <a:ext cx="2520000" cy="259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überschuldete Staaten infolge hoher Rüstungsausgaben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dramatischer Anstieg der Arbeitslosigkeit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stetig kletternde Preise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Geldwertverlust</a:t>
            </a:r>
          </a:p>
        </p:txBody>
      </p: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30EAD916-331F-40B5-2317-D106F6319CE7}"/>
              </a:ext>
            </a:extLst>
          </p:cNvPr>
          <p:cNvSpPr txBox="1"/>
          <p:nvPr/>
        </p:nvSpPr>
        <p:spPr>
          <a:xfrm>
            <a:off x="6101713" y="1988689"/>
            <a:ext cx="2520000" cy="259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viele Menschen leben am Existenzminimum oder haben Angst vor dem Abstieg in die Armut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Die Soldaten kehren „müde, zerfallen, ausgebrannt, wurzellos und ohne Hoffnung“ aus dem Krieg zurück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AAB26855-1CD0-73CD-EE83-ADAC97661F51}"/>
              </a:ext>
            </a:extLst>
          </p:cNvPr>
          <p:cNvCxnSpPr>
            <a:cxnSpLocks/>
          </p:cNvCxnSpPr>
          <p:nvPr/>
        </p:nvCxnSpPr>
        <p:spPr>
          <a:xfrm>
            <a:off x="1778710" y="4577680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04FA022E-AC39-38FD-D055-9A459C7CCDEC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4568423" y="4577680"/>
            <a:ext cx="7329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36DDD5D8-9442-D165-745D-960A9AE73791}"/>
              </a:ext>
            </a:extLst>
          </p:cNvPr>
          <p:cNvCxnSpPr>
            <a:cxnSpLocks/>
          </p:cNvCxnSpPr>
          <p:nvPr/>
        </p:nvCxnSpPr>
        <p:spPr>
          <a:xfrm>
            <a:off x="7355102" y="4577680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5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5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5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1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1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1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9" dur="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1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5" dur="5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1" dur="5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9" grpId="0" animBg="1"/>
      <p:bldP spid="13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10" name="Titel 1 Impuls">
            <a:extLst>
              <a:ext uri="{FF2B5EF4-FFF2-40B4-BE49-F238E27FC236}">
                <a16:creationId xmlns:a16="http://schemas.microsoft.com/office/drawing/2014/main" id="{78A856F6-032C-B342-76EF-5595A04AB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Die Lage im Nachkriegseuropa</a:t>
            </a:r>
          </a:p>
        </p:txBody>
      </p:sp>
      <p:sp>
        <p:nvSpPr>
          <p:cNvPr id="11" name="Textfeld an/aus">
            <a:extLst>
              <a:ext uri="{FF2B5EF4-FFF2-40B4-BE49-F238E27FC236}">
                <a16:creationId xmlns:a16="http://schemas.microsoft.com/office/drawing/2014/main" id="{56C13105-DAA7-D7C0-A6E0-F186CA9464FA}"/>
              </a:ext>
            </a:extLst>
          </p:cNvPr>
          <p:cNvSpPr txBox="1"/>
          <p:nvPr/>
        </p:nvSpPr>
        <p:spPr>
          <a:xfrm>
            <a:off x="518315" y="1988689"/>
            <a:ext cx="2520000" cy="259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12" name="Textfeld an/aus">
            <a:extLst>
              <a:ext uri="{FF2B5EF4-FFF2-40B4-BE49-F238E27FC236}">
                <a16:creationId xmlns:a16="http://schemas.microsoft.com/office/drawing/2014/main" id="{B009C386-1FF1-3B71-A5AE-B26A6F00E115}"/>
              </a:ext>
            </a:extLst>
          </p:cNvPr>
          <p:cNvSpPr txBox="1"/>
          <p:nvPr/>
        </p:nvSpPr>
        <p:spPr>
          <a:xfrm>
            <a:off x="525752" y="4955820"/>
            <a:ext cx="81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b="1" dirty="0"/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9840F664-9A7A-7FCD-B7DF-5D30B6749AE2}"/>
              </a:ext>
            </a:extLst>
          </p:cNvPr>
          <p:cNvCxnSpPr>
            <a:cxnSpLocks/>
          </p:cNvCxnSpPr>
          <p:nvPr/>
        </p:nvCxnSpPr>
        <p:spPr>
          <a:xfrm>
            <a:off x="1778710" y="1088982"/>
            <a:ext cx="7154" cy="36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50B965F3-6548-9116-535E-10F1D3B25286}"/>
              </a:ext>
            </a:extLst>
          </p:cNvPr>
          <p:cNvSpPr txBox="1"/>
          <p:nvPr/>
        </p:nvSpPr>
        <p:spPr>
          <a:xfrm>
            <a:off x="522287" y="1448982"/>
            <a:ext cx="252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politisch</a:t>
            </a:r>
          </a:p>
        </p:txBody>
      </p:sp>
      <p:sp>
        <p:nvSpPr>
          <p:cNvPr id="16" name="Textfeld an/aus">
            <a:extLst>
              <a:ext uri="{FF2B5EF4-FFF2-40B4-BE49-F238E27FC236}">
                <a16:creationId xmlns:a16="http://schemas.microsoft.com/office/drawing/2014/main" id="{F388D0DD-DCA7-75D4-7BF3-12ABF087FE3B}"/>
              </a:ext>
            </a:extLst>
          </p:cNvPr>
          <p:cNvSpPr txBox="1"/>
          <p:nvPr/>
        </p:nvSpPr>
        <p:spPr>
          <a:xfrm>
            <a:off x="3312000" y="1448982"/>
            <a:ext cx="252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wirtschaftlich</a:t>
            </a:r>
          </a:p>
        </p:txBody>
      </p:sp>
      <p:sp>
        <p:nvSpPr>
          <p:cNvPr id="17" name="Textfeld an/aus">
            <a:extLst>
              <a:ext uri="{FF2B5EF4-FFF2-40B4-BE49-F238E27FC236}">
                <a16:creationId xmlns:a16="http://schemas.microsoft.com/office/drawing/2014/main" id="{5F2FEBAD-10C3-FEB3-00CC-05406AB54E6C}"/>
              </a:ext>
            </a:extLst>
          </p:cNvPr>
          <p:cNvSpPr txBox="1"/>
          <p:nvPr/>
        </p:nvSpPr>
        <p:spPr>
          <a:xfrm>
            <a:off x="6101713" y="1448982"/>
            <a:ext cx="252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sozial</a:t>
            </a: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B85618E2-8B46-ABCB-0874-6C229E148E0B}"/>
              </a:ext>
            </a:extLst>
          </p:cNvPr>
          <p:cNvCxnSpPr>
            <a:cxnSpLocks/>
          </p:cNvCxnSpPr>
          <p:nvPr/>
        </p:nvCxnSpPr>
        <p:spPr>
          <a:xfrm>
            <a:off x="4568423" y="1088982"/>
            <a:ext cx="7154" cy="36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565A9213-A6DC-7719-732C-4AEBD8E6EEAA}"/>
              </a:ext>
            </a:extLst>
          </p:cNvPr>
          <p:cNvCxnSpPr>
            <a:cxnSpLocks/>
          </p:cNvCxnSpPr>
          <p:nvPr/>
        </p:nvCxnSpPr>
        <p:spPr>
          <a:xfrm>
            <a:off x="7355102" y="1088982"/>
            <a:ext cx="7154" cy="36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an/aus">
            <a:extLst>
              <a:ext uri="{FF2B5EF4-FFF2-40B4-BE49-F238E27FC236}">
                <a16:creationId xmlns:a16="http://schemas.microsoft.com/office/drawing/2014/main" id="{404B8561-22D3-B89A-FA0A-3C319A8AB26F}"/>
              </a:ext>
            </a:extLst>
          </p:cNvPr>
          <p:cNvSpPr txBox="1"/>
          <p:nvPr/>
        </p:nvSpPr>
        <p:spPr>
          <a:xfrm>
            <a:off x="3312000" y="1988689"/>
            <a:ext cx="2520000" cy="259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1" name="Textfeld an/aus">
            <a:extLst>
              <a:ext uri="{FF2B5EF4-FFF2-40B4-BE49-F238E27FC236}">
                <a16:creationId xmlns:a16="http://schemas.microsoft.com/office/drawing/2014/main" id="{E9B330C4-97D0-4F2F-77FE-5037ECB6CDB8}"/>
              </a:ext>
            </a:extLst>
          </p:cNvPr>
          <p:cNvSpPr txBox="1"/>
          <p:nvPr/>
        </p:nvSpPr>
        <p:spPr>
          <a:xfrm>
            <a:off x="6101713" y="1988689"/>
            <a:ext cx="2520000" cy="259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2FE245B2-D4A1-8CFD-7126-65FBD9A4A549}"/>
              </a:ext>
            </a:extLst>
          </p:cNvPr>
          <p:cNvCxnSpPr>
            <a:cxnSpLocks/>
          </p:cNvCxnSpPr>
          <p:nvPr/>
        </p:nvCxnSpPr>
        <p:spPr>
          <a:xfrm>
            <a:off x="1778710" y="4577680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39B36C1B-0FEC-0EC4-6247-D0CCEBE0413A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4568423" y="4577680"/>
            <a:ext cx="7329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BB74D94-655A-81A5-056B-F1765D62EE24}"/>
              </a:ext>
            </a:extLst>
          </p:cNvPr>
          <p:cNvCxnSpPr>
            <a:cxnSpLocks/>
          </p:cNvCxnSpPr>
          <p:nvPr/>
        </p:nvCxnSpPr>
        <p:spPr>
          <a:xfrm>
            <a:off x="7355102" y="4577680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</Words>
  <Application>Microsoft Macintosh PowerPoint</Application>
  <PresentationFormat>Bildschirmpräsentation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Die Lage im Nachkriegseuropa</vt:lpstr>
      <vt:lpstr>Die Lage im Nachkriegseuropa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205</cp:revision>
  <cp:lastPrinted>2021-09-13T08:50:51Z</cp:lastPrinted>
  <dcterms:created xsi:type="dcterms:W3CDTF">2021-09-02T06:35:54Z</dcterms:created>
  <dcterms:modified xsi:type="dcterms:W3CDTF">2024-09-11T10:06:29Z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